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01" r:id="rId3"/>
    <p:sldId id="260" r:id="rId4"/>
    <p:sldId id="335" r:id="rId5"/>
    <p:sldId id="336" r:id="rId6"/>
    <p:sldId id="298" r:id="rId7"/>
    <p:sldId id="323" r:id="rId8"/>
    <p:sldId id="349" r:id="rId9"/>
    <p:sldId id="360" r:id="rId10"/>
    <p:sldId id="361" r:id="rId11"/>
    <p:sldId id="362" r:id="rId12"/>
    <p:sldId id="364" r:id="rId13"/>
    <p:sldId id="325" r:id="rId14"/>
    <p:sldId id="389" r:id="rId15"/>
    <p:sldId id="365" r:id="rId16"/>
    <p:sldId id="367" r:id="rId17"/>
    <p:sldId id="366" r:id="rId18"/>
    <p:sldId id="368" r:id="rId19"/>
    <p:sldId id="369" r:id="rId20"/>
    <p:sldId id="390" r:id="rId21"/>
    <p:sldId id="370" r:id="rId22"/>
    <p:sldId id="371" r:id="rId23"/>
    <p:sldId id="375" r:id="rId24"/>
    <p:sldId id="372" r:id="rId25"/>
    <p:sldId id="327" r:id="rId26"/>
    <p:sldId id="374" r:id="rId27"/>
    <p:sldId id="328" r:id="rId28"/>
    <p:sldId id="391" r:id="rId29"/>
    <p:sldId id="393" r:id="rId30"/>
    <p:sldId id="378" r:id="rId31"/>
    <p:sldId id="380" r:id="rId32"/>
    <p:sldId id="381" r:id="rId33"/>
    <p:sldId id="398" r:id="rId34"/>
    <p:sldId id="395" r:id="rId35"/>
    <p:sldId id="333" r:id="rId36"/>
    <p:sldId id="384" r:id="rId37"/>
    <p:sldId id="385" r:id="rId38"/>
    <p:sldId id="399" r:id="rId39"/>
    <p:sldId id="400" r:id="rId40"/>
    <p:sldId id="289" r:id="rId41"/>
  </p:sldIdLst>
  <p:sldSz cx="12192000" cy="6858000"/>
  <p:notesSz cx="6797675" cy="987266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58"/>
      </p:cViewPr>
      <p:guideLst>
        <p:guide orient="horz" pos="2231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3540D0BD-58DA-49FD-ABC9-F2FE651DF594}" type="datetime1">
              <a:rPr lang="zh-CN" altLang="en-US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4506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438150" y="1233488"/>
            <a:ext cx="5921375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5061" name="备注占位符 4"/>
          <p:cNvSpPr>
            <a:spLocks noGrp="1" noRot="1" noChangeAspect="1" noChangeArrowheads="1"/>
          </p:cNvSpPr>
          <p:nvPr/>
        </p:nvSpPr>
        <p:spPr bwMode="auto">
          <a:xfrm>
            <a:off x="679450" y="4749800"/>
            <a:ext cx="5438775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5775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5775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F932F50E-212A-4086-9230-15746D7C5B31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551009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84895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3944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5312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09391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596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29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0192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76155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6156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111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504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14278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0184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58739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7365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98013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49761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956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62102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13030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73199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638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93789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58239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68909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95250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38888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0237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96851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67559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0851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1284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8069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6401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7307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13151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40D0BD-58DA-49FD-ABC9-F2FE651DF594}" type="datetime1">
              <a:rPr lang="zh-CN" altLang="en-US" smtClean="0"/>
              <a:pPr>
                <a:defRPr/>
              </a:pPr>
              <a:t>2019/12/11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2F50E-212A-4086-9230-15746D7C5B31}" type="slidenum">
              <a:rPr lang="zh-CN" altLang="en-US" smtClean="0"/>
              <a:pPr>
                <a:defRPr/>
              </a:pPr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8419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3390A-6266-4DC7-8305-A5CDDDC83DFD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1886A-6E7E-4A6D-A239-7E05D3278AD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8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FE677-5943-4B18-A620-A881C39A6FFB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B980C-3787-42B5-B835-A84162786C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6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B57E7-D166-4C13-A72A-800943E4BD4A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0FEF-B02C-4157-B90D-6C82E654701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596F6-35BB-4786-B9B9-B16049A60F28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B8CB7-579F-4338-90A1-4E870027C84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5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9982D-AE2F-4062-B88B-78679D6DC233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0D107-A00F-4B40-B31F-1F1D834B0BA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7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B1374-9C6C-474B-92D4-7C14423EAD6E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855E4-52E6-4F23-AED4-B5CA0D7C505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5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9C3C7-FE04-4332-AB04-3BE6E9524958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CF2C8-01E7-4D41-8411-8BF463B7B0B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7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4EFC1-2D72-4005-8D67-048468B29DA8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BBCF6-7441-4176-86C0-5D6C2DCBC88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1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103CB-006B-4571-AB7E-766BE78EB3C3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9EBC4-DDFF-41C1-ACA9-35BDF5E76F0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0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AB521-FDD8-4D6D-8F09-BFB2BBBC6313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BF824-A271-48EE-8B08-E1F017F74B0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567A3-0B83-470C-99F6-22C3FC635CB2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80FAE-CFA2-4692-BCDC-8B24703C8A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 Light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079FD12-8A04-4BE1-B72E-64AFBF27635B}" type="datetime1">
              <a:rPr lang="zh-CN" altLang="en-US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DD4977-5CDA-4E2A-8BF8-E83DD2DE0F6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4"/>
          <p:cNvSpPr>
            <a:spLocks noChangeArrowheads="1"/>
          </p:cNvSpPr>
          <p:nvPr/>
        </p:nvSpPr>
        <p:spPr bwMode="auto">
          <a:xfrm>
            <a:off x="0" y="0"/>
            <a:ext cx="12192000" cy="411163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51" name="矩形 18"/>
          <p:cNvSpPr>
            <a:spLocks noChangeArrowheads="1"/>
          </p:cNvSpPr>
          <p:nvPr/>
        </p:nvSpPr>
        <p:spPr bwMode="auto">
          <a:xfrm>
            <a:off x="0" y="6446838"/>
            <a:ext cx="12192000" cy="411162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52" name="文本框 30"/>
          <p:cNvSpPr>
            <a:spLocks noChangeArrowheads="1"/>
          </p:cNvSpPr>
          <p:nvPr/>
        </p:nvSpPr>
        <p:spPr bwMode="auto">
          <a:xfrm>
            <a:off x="2042668" y="1987714"/>
            <a:ext cx="81470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CV</a:t>
            </a:r>
            <a:r>
              <a:rPr lang="zh-CN" altLang="en-US" sz="5400" dirty="0" smtClean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领域特征描述子</a:t>
            </a:r>
            <a:r>
              <a:rPr lang="en-US" altLang="zh-CN" sz="5400" dirty="0" smtClean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-SIFT</a:t>
            </a:r>
            <a:r>
              <a:rPr lang="zh-CN" altLang="en-US" sz="5400" dirty="0" smtClean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特征提取</a:t>
            </a:r>
            <a:endParaRPr lang="zh-CN" altLang="en-US" sz="5400" dirty="0">
              <a:solidFill>
                <a:srgbClr val="084772"/>
              </a:solidFill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2053" name="文本框 32"/>
          <p:cNvSpPr>
            <a:spLocks noChangeArrowheads="1"/>
          </p:cNvSpPr>
          <p:nvPr/>
        </p:nvSpPr>
        <p:spPr bwMode="auto">
          <a:xfrm>
            <a:off x="6711696" y="4088892"/>
            <a:ext cx="4348860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84772"/>
                </a:solidFill>
                <a:latin typeface="+mn-ea"/>
                <a:ea typeface="+mn-ea"/>
                <a:sym typeface="微软雅黑" pitchFamily="34" charset="-122"/>
              </a:rPr>
              <a:t>建设单位：华南师范大学</a:t>
            </a:r>
            <a:endParaRPr lang="en-US" altLang="zh-CN" sz="2800" dirty="0" smtClean="0">
              <a:solidFill>
                <a:srgbClr val="084772"/>
              </a:solidFill>
              <a:latin typeface="+mn-ea"/>
              <a:ea typeface="+mn-ea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84772"/>
                </a:solidFill>
                <a:latin typeface="+mn-ea"/>
                <a:ea typeface="+mn-ea"/>
                <a:sym typeface="微软雅黑" pitchFamily="34" charset="-122"/>
              </a:rPr>
              <a:t>建设人：李慧</a:t>
            </a:r>
            <a:endParaRPr lang="en-US" sz="2800" dirty="0">
              <a:solidFill>
                <a:srgbClr val="084772"/>
              </a:solidFill>
              <a:latin typeface="+mn-ea"/>
              <a:ea typeface="+mn-ea"/>
              <a:sym typeface="微软雅黑" pitchFamily="34" charset="-122"/>
            </a:endParaRPr>
          </a:p>
        </p:txBody>
      </p:sp>
      <p:pic>
        <p:nvPicPr>
          <p:cNvPr id="20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7" b="24319"/>
          <a:stretch>
            <a:fillRect/>
          </a:stretch>
        </p:blipFill>
        <p:spPr bwMode="auto">
          <a:xfrm>
            <a:off x="674688" y="0"/>
            <a:ext cx="2476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直接连接符 7"/>
          <p:cNvSpPr>
            <a:spLocks noChangeShapeType="1"/>
          </p:cNvSpPr>
          <p:nvPr/>
        </p:nvSpPr>
        <p:spPr bwMode="auto">
          <a:xfrm>
            <a:off x="3629024" y="3650923"/>
            <a:ext cx="5457825" cy="9525"/>
          </a:xfrm>
          <a:prstGeom prst="line">
            <a:avLst/>
          </a:prstGeom>
          <a:noFill/>
          <a:ln w="19050">
            <a:solidFill>
              <a:srgbClr val="0847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4456FD7-0829-42F6-9ED4-F10CEB644631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10</a:t>
            </a:fld>
            <a:endParaRPr lang="zh-CN" altLang="en-US" sz="1800" smtClean="0"/>
          </a:p>
        </p:txBody>
      </p:sp>
      <p:pic>
        <p:nvPicPr>
          <p:cNvPr id="1229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  <a:sym typeface="微软雅黑" pitchFamily="34" charset="-122"/>
              </a:rPr>
              <a:t>图像的高斯模板</a:t>
            </a:r>
            <a:endParaRPr lang="en-US" sz="2400" dirty="0">
              <a:latin typeface="+mn-ea"/>
              <a:ea typeface="+mn-ea"/>
              <a:sym typeface="微软雅黑" pitchFamily="34" charset="-122"/>
            </a:endParaRPr>
          </a:p>
        </p:txBody>
      </p:sp>
      <p:sp>
        <p:nvSpPr>
          <p:cNvPr id="12297" name="AutoShape 2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AutoShape 4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AutoShape 6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AutoShape 8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AutoShape 10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765175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7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/>
              <p:cNvSpPr>
                <a:spLocks noChangeArrowheads="1"/>
              </p:cNvSpPr>
              <p:nvPr/>
            </p:nvSpPr>
            <p:spPr bwMode="auto">
              <a:xfrm>
                <a:off x="1274763" y="1524048"/>
                <a:ext cx="10756900" cy="51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高斯模板是中心对称的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。</a:t>
                </a:r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通常，高斯模板矩阵大小为</a:t>
                </a:r>
                <a:r>
                  <a:rPr lang="zh-CN" altLang="en-US" sz="2000" dirty="0" smtClean="0">
                    <a:latin typeface="+mn-ea"/>
                    <a:ea typeface="+mn-ea"/>
                    <a:sym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6</m:t>
                            </m:r>
                            <m:r>
                              <a:rPr lang="zh-CN" altLang="en-US" sz="20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𝜎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/>
                            <a:ea typeface="Cambria Math"/>
                            <a:sym typeface="微软雅黑" pitchFamily="34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  <m:t>6</m:t>
                            </m:r>
                            <m:r>
                              <a:rPr lang="zh-CN" altLang="en-US" sz="20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  <m:t>𝜎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latin typeface="+mn-ea"/>
                  <a:ea typeface="+mn-ea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28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763" y="1524048"/>
                <a:ext cx="10756900" cy="512762"/>
              </a:xfrm>
              <a:prstGeom prst="rect">
                <a:avLst/>
              </a:prstGeom>
              <a:blipFill rotWithShape="1">
                <a:blip r:embed="rId4"/>
                <a:stretch>
                  <a:fillRect l="-850" t="-21429"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/>
              <p:cNvSpPr>
                <a:spLocks noChangeArrowheads="1"/>
              </p:cNvSpPr>
              <p:nvPr/>
            </p:nvSpPr>
            <p:spPr bwMode="auto">
              <a:xfrm>
                <a:off x="2240270" y="2121599"/>
                <a:ext cx="3410713" cy="256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6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表</a:t>
                </a:r>
                <a:r>
                  <a:rPr lang="en-US" altLang="zh-CN" sz="16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1:5×5</a:t>
                </a:r>
                <a:r>
                  <a:rPr lang="zh-CN" altLang="en-US" sz="16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高斯模板</a:t>
                </a:r>
                <a:r>
                  <a:rPr lang="en-US" altLang="zh-CN" sz="16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/>
                        <a:ea typeface="+mn-ea"/>
                        <a:sym typeface="微软雅黑" pitchFamily="34" charset="-122"/>
                      </a:rPr>
                      <m:t>𝜎</m:t>
                    </m:r>
                    <m:r>
                      <a:rPr lang="en-US" altLang="zh-CN" sz="16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=0.6</m:t>
                    </m:r>
                  </m:oMath>
                </a14:m>
                <a:r>
                  <a:rPr lang="en-US" altLang="zh-CN" sz="16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)</a:t>
                </a:r>
                <a:endParaRPr lang="en-US" sz="1600" dirty="0"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29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0270" y="2121599"/>
                <a:ext cx="3410713" cy="256381"/>
              </a:xfrm>
              <a:prstGeom prst="rect">
                <a:avLst/>
              </a:prstGeom>
              <a:blipFill rotWithShape="1">
                <a:blip r:embed="rId5"/>
                <a:stretch>
                  <a:fillRect t="-19048" b="-5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46586"/>
              </p:ext>
            </p:extLst>
          </p:nvPr>
        </p:nvGraphicFramePr>
        <p:xfrm>
          <a:off x="310496" y="2563161"/>
          <a:ext cx="7421755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84351"/>
                <a:gridCol w="1484351"/>
                <a:gridCol w="1484351"/>
                <a:gridCol w="1484351"/>
                <a:gridCol w="14843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6.58573e-006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0.00170354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6.58573e-006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0.0273984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0.109878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0.0273984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0.00170354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0.109878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0.440655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0.109878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0.00170354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0. 000424781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0.0273984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0.109878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0.0273984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0.00170354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0.000424781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6.58573e-006</a:t>
                      </a:r>
                      <a:endParaRPr lang="zh-CN" altLang="en-US" sz="16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0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3"/>
          <a:stretch/>
        </p:blipFill>
        <p:spPr bwMode="auto">
          <a:xfrm>
            <a:off x="7948566" y="3175066"/>
            <a:ext cx="4083097" cy="327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8952446" y="6510076"/>
            <a:ext cx="19399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图</a:t>
            </a:r>
            <a:r>
              <a:rPr lang="en-US" altLang="zh-CN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：二维高斯卷积</a:t>
            </a:r>
            <a:endParaRPr lang="zh-CN" sz="16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74763" y="4862964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为</a:t>
            </a: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5*5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的高斯模板卷积计算示意图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zh-CN" altLang="en-US" sz="20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33" name="组合 32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35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6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37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8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34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0FD8A14F-7217-434D-93F2-B4DA40C3F9D9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11</a:t>
            </a:fld>
            <a:endParaRPr lang="zh-CN" altLang="en-US" sz="1800" smtClean="0"/>
          </a:p>
        </p:txBody>
      </p:sp>
      <p:pic>
        <p:nvPicPr>
          <p:cNvPr id="1331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12"/>
          <p:cNvSpPr>
            <a:spLocks noChangeArrowheads="1"/>
          </p:cNvSpPr>
          <p:nvPr/>
        </p:nvSpPr>
        <p:spPr bwMode="auto">
          <a:xfrm>
            <a:off x="1274763" y="1133475"/>
            <a:ext cx="9874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图像的尺度空间</a:t>
            </a: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320" name="AutoShape 2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AutoShape 4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AutoShape 6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AutoShape 8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AutoShape 10" descr="https://img-my.csdn.net/uploads/201204/29/1335629315_4442.jpg"/>
          <p:cNvSpPr>
            <a:spLocks noChangeAspect="1" noChangeArrowheads="1"/>
          </p:cNvSpPr>
          <p:nvPr/>
        </p:nvSpPr>
        <p:spPr bwMode="auto">
          <a:xfrm>
            <a:off x="765175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7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5120528" y="5044278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图</a:t>
            </a:r>
            <a:r>
              <a:rPr lang="en-US" altLang="zh-CN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：尺度空间</a:t>
            </a:r>
            <a:endParaRPr lang="zh-CN" sz="16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0"/>
          <a:stretch>
            <a:fillRect/>
          </a:stretch>
        </p:blipFill>
        <p:spPr bwMode="auto">
          <a:xfrm>
            <a:off x="460375" y="2298192"/>
            <a:ext cx="10838671" cy="213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33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4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35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6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32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03631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6E504A4-C04A-4821-BAAE-3070FFA6CDF3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12</a:t>
            </a:fld>
            <a:endParaRPr lang="zh-CN" altLang="en-US" sz="1800" smtClean="0"/>
          </a:p>
        </p:txBody>
      </p:sp>
      <p:pic>
        <p:nvPicPr>
          <p:cNvPr id="1434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42" name="TextBox 12"/>
              <p:cNvSpPr>
                <a:spLocks noChangeArrowheads="1"/>
              </p:cNvSpPr>
              <p:nvPr/>
            </p:nvSpPr>
            <p:spPr bwMode="auto">
              <a:xfrm>
                <a:off x="1183323" y="1650366"/>
                <a:ext cx="9117013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定义高斯差分尺度空间（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DOG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，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Difference  of Gaussian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）</a:t>
                </a:r>
                <a:r>
                  <a:rPr lang="en-US" altLang="zh-CN" sz="24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sym typeface="Calibri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sym typeface="Calibri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𝑘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+mn-ea"/>
                                  <a:sym typeface="Calibri" pitchFamily="34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sym typeface="Calibri" pitchFamily="34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sym typeface="Calibri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sym typeface="Calibri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Calibri" pitchFamily="34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𝑘</m:t>
                        </m:r>
                        <m:r>
                          <a:rPr lang="zh-CN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sym typeface="Calibri" pitchFamily="34" charset="0"/>
                          </a:rPr>
                          <m:t>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𝐿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𝜎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  <a:ea typeface="+mn-ea"/>
                        <a:sym typeface="Calibri" pitchFamily="34" charset="0"/>
                      </a:rPr>
                      <m:t>)</m:t>
                    </m:r>
                  </m:oMath>
                </a14:m>
                <a:endParaRPr lang="en-US" altLang="zh-CN" sz="2400" b="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endParaRPr>
              </a:p>
            </p:txBody>
          </p:sp>
        </mc:Choice>
        <mc:Fallback xmlns="">
          <p:sp>
            <p:nvSpPr>
              <p:cNvPr id="14342" name="TextBox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3323" y="1650366"/>
                <a:ext cx="9117013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10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4" name="Text Box 12"/>
          <p:cNvSpPr txBox="1">
            <a:spLocks noChangeArrowheads="1"/>
          </p:cNvSpPr>
          <p:nvPr/>
        </p:nvSpPr>
        <p:spPr bwMode="auto">
          <a:xfrm>
            <a:off x="1081881" y="1133476"/>
            <a:ext cx="950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目的：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为了在尺度空间中检测稳定的关键点，构造高斯差分尺度空间 </a:t>
            </a:r>
          </a:p>
        </p:txBody>
      </p:sp>
      <p:sp>
        <p:nvSpPr>
          <p:cNvPr id="14346" name="Title 1"/>
          <p:cNvSpPr>
            <a:spLocks noChangeArrowheads="1"/>
          </p:cNvSpPr>
          <p:nvPr/>
        </p:nvSpPr>
        <p:spPr bwMode="auto">
          <a:xfrm>
            <a:off x="1414463" y="3897948"/>
            <a:ext cx="1067435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计算效率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高；</a:t>
            </a:r>
            <a:endParaRPr lang="en-US" sz="2400" dirty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14347" name="矩形 17"/>
          <p:cNvSpPr>
            <a:spLocks noChangeArrowheads="1"/>
          </p:cNvSpPr>
          <p:nvPr/>
        </p:nvSpPr>
        <p:spPr bwMode="auto">
          <a:xfrm>
            <a:off x="1063625" y="3435985"/>
            <a:ext cx="609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优点：</a:t>
            </a:r>
          </a:p>
        </p:txBody>
      </p:sp>
      <p:sp>
        <p:nvSpPr>
          <p:cNvPr id="14348" name="Title 1"/>
          <p:cNvSpPr>
            <a:spLocks noChangeArrowheads="1"/>
          </p:cNvSpPr>
          <p:nvPr/>
        </p:nvSpPr>
        <p:spPr bwMode="auto">
          <a:xfrm>
            <a:off x="1414463" y="4410710"/>
            <a:ext cx="106743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尺度稳定性好。高斯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差分是对尺度归一化</a:t>
            </a:r>
            <a:r>
              <a:rPr lang="en-US" altLang="zh-CN" sz="2400" dirty="0" err="1">
                <a:latin typeface="Times New Roman" pitchFamily="18" charset="0"/>
                <a:ea typeface="+mn-ea"/>
                <a:cs typeface="Times New Roman" pitchFamily="18" charset="0"/>
              </a:rPr>
              <a:t>LoG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的一个很好的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近似，尺度归一化</a:t>
            </a:r>
            <a:r>
              <a:rPr lang="en-US" altLang="zh-CN" sz="2400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LoG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具有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真正的尺度不变性 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altLang="zh-CN" sz="2400" dirty="0" err="1">
                <a:latin typeface="Times New Roman" pitchFamily="18" charset="0"/>
                <a:ea typeface="+mn-ea"/>
                <a:cs typeface="Times New Roman" pitchFamily="18" charset="0"/>
              </a:rPr>
              <a:t>Lindegerg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 1994) 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en-US" altLang="zh-CN" sz="2400" dirty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8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4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5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6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高斯差分尺度空间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7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138CFA8E-9163-4C12-AE1E-4628880E0D5D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13</a:t>
            </a:fld>
            <a:endParaRPr lang="zh-CN" altLang="en-US" sz="1800" smtClean="0"/>
          </a:p>
        </p:txBody>
      </p:sp>
      <p:pic>
        <p:nvPicPr>
          <p:cNvPr id="15364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itle 1"/>
          <p:cNvSpPr>
            <a:spLocks noChangeArrowheads="1"/>
          </p:cNvSpPr>
          <p:nvPr/>
        </p:nvSpPr>
        <p:spPr bwMode="auto">
          <a:xfrm>
            <a:off x="828675" y="1109663"/>
            <a:ext cx="103409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LoG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算子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与</a:t>
            </a:r>
            <a:r>
              <a:rPr lang="en-US" altLang="zh-CN" sz="2400" dirty="0" err="1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DoG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算子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的关系</a:t>
            </a:r>
            <a:endParaRPr lang="en-US" sz="2400" dirty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15366" name="矩形 2"/>
          <p:cNvSpPr>
            <a:spLocks noChangeArrowheads="1"/>
          </p:cNvSpPr>
          <p:nvPr/>
        </p:nvSpPr>
        <p:spPr bwMode="auto">
          <a:xfrm>
            <a:off x="8664451" y="4521200"/>
            <a:ext cx="22910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5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DoG</a:t>
            </a:r>
            <a:r>
              <a:rPr lang="zh-CN" altLang="en-US" sz="16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和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LoG</a:t>
            </a:r>
            <a:r>
              <a:rPr lang="zh-CN" altLang="en-US" sz="16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的比较</a:t>
            </a:r>
          </a:p>
        </p:txBody>
      </p:sp>
      <p:sp>
        <p:nvSpPr>
          <p:cNvPr id="15370" name="Text Box 44"/>
          <p:cNvSpPr txBox="1">
            <a:spLocks noChangeArrowheads="1"/>
          </p:cNvSpPr>
          <p:nvPr/>
        </p:nvSpPr>
        <p:spPr bwMode="auto">
          <a:xfrm>
            <a:off x="1179143" y="4728196"/>
            <a:ext cx="59283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ea"/>
                <a:ea typeface="+mn-ea"/>
                <a:cs typeface="Arial" pitchFamily="34" charset="0"/>
              </a:rPr>
              <a:t>两者对于尺度变化和旋转都具有不变性</a:t>
            </a:r>
            <a:endParaRPr lang="ru-RU" sz="2400" i="1" dirty="0">
              <a:latin typeface="+mn-ea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74763" y="2802636"/>
                <a:ext cx="5457648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𝐿𝑜𝐺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zh-CN" altLang="en-US" sz="24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763" y="2802636"/>
                <a:ext cx="5457648" cy="8745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5814" y="1824228"/>
                <a:ext cx="2631618" cy="896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 smtClean="0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𝐺</m:t>
                          </m:r>
                        </m:num>
                        <m:den>
                          <m:r>
                            <a:rPr lang="zh-CN" altLang="en-US" sz="2400" b="0" i="1" smtClean="0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/>
                            </a:rPr>
                            <m:t>𝐺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14" y="1824228"/>
                <a:ext cx="2631618" cy="8965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4763" y="3712464"/>
                <a:ext cx="6478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𝐷𝑜𝐺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zh-CN" altLang="en-US" sz="2400" b="0" i="1" smtClean="0">
                              <a:latin typeface="Cambria Math"/>
                            </a:rPr>
                            <m:t>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/>
                        </a:rPr>
                        <m:t>𝜎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≈(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−1)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𝐺</m:t>
                      </m:r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763" y="3712464"/>
                <a:ext cx="647876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36" y="1365250"/>
            <a:ext cx="3810000" cy="301142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1" name="组合 20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3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4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5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6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高斯差分尺度空间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2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138CFA8E-9163-4C12-AE1E-4628880E0D5D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14</a:t>
            </a:fld>
            <a:endParaRPr lang="zh-CN" altLang="en-US" sz="1800" smtClean="0"/>
          </a:p>
        </p:txBody>
      </p:sp>
      <p:pic>
        <p:nvPicPr>
          <p:cNvPr id="15364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2"/>
          <p:cNvSpPr>
            <a:spLocks noChangeArrowheads="1"/>
          </p:cNvSpPr>
          <p:nvPr/>
        </p:nvSpPr>
        <p:spPr bwMode="auto">
          <a:xfrm>
            <a:off x="4679210" y="5691011"/>
            <a:ext cx="23391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6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：高斯差分尺度空间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0047" y="1539240"/>
            <a:ext cx="10240300" cy="3864210"/>
            <a:chOff x="990047" y="1539240"/>
            <a:chExt cx="10240300" cy="38642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10"/>
            <a:stretch>
              <a:fillRect/>
            </a:stretch>
          </p:blipFill>
          <p:spPr bwMode="auto">
            <a:xfrm>
              <a:off x="990047" y="1539240"/>
              <a:ext cx="10240300" cy="20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002"/>
            <a:stretch>
              <a:fillRect/>
            </a:stretch>
          </p:blipFill>
          <p:spPr bwMode="auto">
            <a:xfrm>
              <a:off x="1744390" y="3225241"/>
              <a:ext cx="8731614" cy="2178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1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2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3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4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高斯差分尺度空间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6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8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B246457-145B-432C-A1F5-C3F78A0FC018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15</a:t>
            </a:fld>
            <a:endParaRPr lang="zh-CN" altLang="en-US" sz="1800" smtClean="0"/>
          </a:p>
        </p:txBody>
      </p:sp>
      <p:pic>
        <p:nvPicPr>
          <p:cNvPr id="16388" name="图片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 Box 12"/>
          <p:cNvSpPr txBox="1">
            <a:spLocks noChangeArrowheads="1"/>
          </p:cNvSpPr>
          <p:nvPr/>
        </p:nvSpPr>
        <p:spPr bwMode="auto">
          <a:xfrm>
            <a:off x="472631" y="1249934"/>
            <a:ext cx="49863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/>
              <a:t>     建立不同</a:t>
            </a:r>
            <a:r>
              <a:rPr lang="zh-CN" altLang="en-US" sz="2400" dirty="0"/>
              <a:t>尺度</a:t>
            </a:r>
            <a:r>
              <a:rPr lang="en-US" altLang="zh-CN" sz="2400" dirty="0"/>
              <a:t>(scale)</a:t>
            </a:r>
            <a:r>
              <a:rPr lang="zh-CN" altLang="en-US" sz="2400" dirty="0"/>
              <a:t>的图像</a:t>
            </a:r>
            <a:r>
              <a:rPr lang="zh-CN" altLang="en-US" sz="2400" dirty="0" smtClean="0"/>
              <a:t>，成为</a:t>
            </a:r>
            <a:r>
              <a:rPr lang="zh-CN" altLang="en-US" sz="2400" dirty="0"/>
              <a:t>子</a:t>
            </a:r>
            <a:r>
              <a:rPr lang="zh-CN" altLang="en-US" sz="2400" dirty="0" smtClean="0"/>
              <a:t>八度</a:t>
            </a:r>
            <a:r>
              <a:rPr lang="en-US" altLang="zh-CN" sz="2400" dirty="0" smtClean="0"/>
              <a:t>(octave)</a:t>
            </a:r>
            <a:r>
              <a:rPr lang="zh-CN" altLang="en-US" sz="2400" dirty="0" smtClean="0"/>
              <a:t>，使得在</a:t>
            </a:r>
            <a:r>
              <a:rPr lang="zh-CN" altLang="en-US" sz="2400" dirty="0"/>
              <a:t>任何尺度都能够有对应的特征</a:t>
            </a:r>
            <a:r>
              <a:rPr lang="zh-CN" altLang="en-US" sz="2400" dirty="0" smtClean="0"/>
              <a:t>点。</a:t>
            </a:r>
            <a:endParaRPr lang="en-US" altLang="zh-CN" sz="2400" dirty="0" smtClean="0"/>
          </a:p>
        </p:txBody>
      </p:sp>
      <p:sp>
        <p:nvSpPr>
          <p:cNvPr id="16394" name="矩形 2"/>
          <p:cNvSpPr>
            <a:spLocks noChangeArrowheads="1"/>
          </p:cNvSpPr>
          <p:nvPr/>
        </p:nvSpPr>
        <p:spPr bwMode="auto">
          <a:xfrm>
            <a:off x="7748268" y="5539931"/>
            <a:ext cx="17235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7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高斯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金字塔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00616"/>
              </p:ext>
            </p:extLst>
          </p:nvPr>
        </p:nvGraphicFramePr>
        <p:xfrm>
          <a:off x="6590741" y="1531238"/>
          <a:ext cx="4632425" cy="392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Visio" r:id="rId5" imgW="4294835" imgH="3640694" progId="Visio.Drawing.11">
                  <p:embed/>
                </p:oleObj>
              </mc:Choice>
              <mc:Fallback>
                <p:oleObj name="Visio" r:id="rId5" imgW="4294835" imgH="3640694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0741" y="1531238"/>
                        <a:ext cx="4632425" cy="3927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5" name="组合 24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7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8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9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0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构建高斯金字塔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6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2BA0A170-6A03-4389-B0D9-0B5E3182FD44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16</a:t>
            </a:fld>
            <a:endParaRPr lang="zh-CN" altLang="en-US" sz="1800" smtClean="0"/>
          </a:p>
        </p:txBody>
      </p:sp>
      <p:pic>
        <p:nvPicPr>
          <p:cNvPr id="1741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4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2"/>
              <p:cNvSpPr txBox="1">
                <a:spLocks noChangeArrowheads="1"/>
              </p:cNvSpPr>
              <p:nvPr/>
            </p:nvSpPr>
            <p:spPr bwMode="auto">
              <a:xfrm>
                <a:off x="617089" y="1050894"/>
                <a:ext cx="10575167" cy="3625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/>
                  <a:t>     在尺度空间下，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/>
                      </a:rPr>
                      <m:t>S</m:t>
                    </m:r>
                    <m:r>
                      <a:rPr lang="zh-CN" altLang="en-US" sz="2400" b="0" i="1" dirty="0" smtClean="0">
                        <a:latin typeface="Cambria Math"/>
                      </a:rPr>
                      <m:t>，</m:t>
                    </m:r>
                    <m:r>
                      <a:rPr lang="zh-CN" altLang="en-US" sz="2400" b="0" i="1" dirty="0" smtClean="0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的关系如下：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0,…,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∈[0,…,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+2]</m:t>
                      </m:r>
                    </m:oMath>
                  </m:oMathPara>
                </a14:m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  <a:r>
                  <a:rPr lang="zh-CN" altLang="en-US" sz="2400" dirty="0" smtClean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是初始尺度，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𝑜</m:t>
                    </m:r>
                    <m:r>
                      <a:rPr lang="zh-CN" altLang="en-US" sz="2400" b="0" i="1" smtClean="0">
                        <a:latin typeface="Cambria Math"/>
                      </a:rPr>
                      <m:t>是</m:t>
                    </m:r>
                  </m:oMath>
                </a14:m>
                <a:r>
                  <a:rPr lang="zh-CN" altLang="en-US" sz="2400" dirty="0" smtClean="0"/>
                  <a:t>组</a:t>
                </a:r>
                <a:r>
                  <a:rPr lang="en-US" altLang="zh-CN" sz="2400" dirty="0" smtClean="0"/>
                  <a:t>Octave</a:t>
                </a:r>
                <a:r>
                  <a:rPr lang="zh-CN" altLang="en-US" sz="2400" dirty="0" smtClean="0"/>
                  <a:t>的索引，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sz="2400" dirty="0" smtClean="0"/>
                  <a:t>是组内层的索引，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是每组层数</a:t>
                </a:r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一般为</a:t>
                </a:r>
                <a:r>
                  <a:rPr lang="en-US" altLang="zh-CN" sz="2400" dirty="0" smtClean="0"/>
                  <a:t>3~5)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𝑂</m:t>
                    </m:r>
                  </m:oMath>
                </a14:m>
                <a:r>
                  <a:rPr lang="zh-CN" altLang="en-US" sz="2400" dirty="0" smtClean="0"/>
                  <a:t>为金字塔的层数。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𝑂</m:t>
                    </m:r>
                  </m:oMath>
                </a14:m>
                <a:r>
                  <a:rPr lang="zh-CN" altLang="en-US" sz="2400" dirty="0" smtClean="0"/>
                  <a:t>计算公式如下：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      </m:t>
                    </m:r>
                    <m:r>
                      <a:rPr lang="en-US" altLang="zh-CN" sz="2400" b="0" i="1" smtClean="0">
                        <a:latin typeface="Cambria Math"/>
                      </a:rPr>
                      <m:t>𝑂</m:t>
                    </m:r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min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⁡(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))−3    </m:t>
                        </m:r>
                      </m:e>
                    </m:func>
                    <m:r>
                      <a:rPr lang="en-US" altLang="zh-CN" sz="2400" i="1">
                        <a:latin typeface="Cambria Math"/>
                        <a:ea typeface="Cambria Math"/>
                      </a:rPr>
                      <m:t>𝑀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zh-CN" altLang="en-US" sz="2400" dirty="0" smtClean="0"/>
                  <a:t>为图像大小。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2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089" y="1050894"/>
                <a:ext cx="10575167" cy="3625223"/>
              </a:xfrm>
              <a:prstGeom prst="rect">
                <a:avLst/>
              </a:prstGeom>
              <a:blipFill rotWithShape="1">
                <a:blip r:embed="rId4"/>
                <a:stretch>
                  <a:fillRect l="-865" b="-3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6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1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5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6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构建高斯金字塔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5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4342B2A-4D07-46A9-B075-B0F78A5E9FD8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17</a:t>
            </a:fld>
            <a:endParaRPr lang="zh-CN" altLang="en-US" sz="1800" smtClean="0"/>
          </a:p>
        </p:txBody>
      </p:sp>
      <p:pic>
        <p:nvPicPr>
          <p:cNvPr id="1843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矩形 2"/>
          <p:cNvSpPr>
            <a:spLocks noChangeArrowheads="1"/>
          </p:cNvSpPr>
          <p:nvPr/>
        </p:nvSpPr>
        <p:spPr bwMode="auto">
          <a:xfrm>
            <a:off x="8637032" y="5581650"/>
            <a:ext cx="17235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8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高斯金字塔</a:t>
            </a:r>
          </a:p>
        </p:txBody>
      </p:sp>
      <p:pic>
        <p:nvPicPr>
          <p:cNvPr id="1844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94" y="985118"/>
            <a:ext cx="5243956" cy="446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7"/>
          <p:cNvGrpSpPr>
            <a:grpSpLocks/>
          </p:cNvGrpSpPr>
          <p:nvPr/>
        </p:nvGrpSpPr>
        <p:grpSpPr bwMode="auto">
          <a:xfrm>
            <a:off x="820039" y="1237456"/>
            <a:ext cx="273050" cy="225425"/>
            <a:chOff x="0" y="0"/>
            <a:chExt cx="548230" cy="547940"/>
          </a:xfrm>
        </p:grpSpPr>
        <p:sp>
          <p:nvSpPr>
            <p:cNvPr id="27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/>
              <p:cNvSpPr>
                <a:spLocks noChangeArrowheads="1"/>
              </p:cNvSpPr>
              <p:nvPr/>
            </p:nvSpPr>
            <p:spPr bwMode="auto">
              <a:xfrm>
                <a:off x="1183322" y="1237456"/>
                <a:ext cx="6180137" cy="987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高斯金字塔组内和组</a:t>
                </a:r>
                <a:r>
                  <a:rPr lang="zh-CN" altLang="en-US" sz="2400" dirty="0">
                    <a:latin typeface="+mn-ea"/>
                    <a:ea typeface="+mn-ea"/>
                    <a:sym typeface="微软雅黑" pitchFamily="34" charset="-122"/>
                  </a:rPr>
                  <a:t>间</a:t>
                </a:r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尺度归纳为：</a:t>
                </a:r>
                <a:endParaRPr lang="en-US" altLang="zh-CN" sz="2400" b="0" dirty="0" smtClean="0">
                  <a:ea typeface="Cambria Math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𝜎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𝑘</m:t>
                        </m:r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𝜎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𝜎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𝜎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  <a:sym typeface="微软雅黑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  <a:sym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  <a:sym typeface="微软雅黑" pitchFamily="34" charset="-122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  <a:sym typeface="微软雅黑" pitchFamily="34" charset="-122"/>
                              </a:rPr>
                              <m:t>𝑆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 smtClean="0">
                    <a:latin typeface="+mn-ea"/>
                    <a:ea typeface="+mn-ea"/>
                    <a:sym typeface="微软雅黑" pitchFamily="34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是金字塔组数，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𝑛</m:t>
                    </m:r>
                  </m:oMath>
                </a14:m>
                <a:r>
                  <a:rPr lang="zh-CN" altLang="en-US" sz="2400" dirty="0" smtClean="0">
                    <a:latin typeface="+mn-ea"/>
                    <a:ea typeface="+mn-ea"/>
                    <a:sym typeface="微软雅黑" pitchFamily="34" charset="-122"/>
                  </a:rPr>
                  <a:t>是每一组的层数。</a:t>
                </a:r>
                <a:endParaRPr lang="en-US" sz="2400" dirty="0" smtClean="0">
                  <a:latin typeface="+mn-ea"/>
                  <a:ea typeface="+mn-ea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+mn-ea"/>
                  <a:ea typeface="+mn-ea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33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3322" y="1237456"/>
                <a:ext cx="6180137" cy="987959"/>
              </a:xfrm>
              <a:prstGeom prst="rect">
                <a:avLst/>
              </a:prstGeom>
              <a:blipFill rotWithShape="1">
                <a:blip r:embed="rId5"/>
                <a:stretch>
                  <a:fillRect l="-1479" t="-10494" b="-796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40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41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42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43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构建高斯金字塔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39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79578C1-BA2A-4A4E-9E4C-1FD8AFFCACE1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18</a:t>
            </a:fld>
            <a:endParaRPr lang="zh-CN" altLang="en-US" sz="1800" smtClean="0"/>
          </a:p>
        </p:txBody>
      </p:sp>
      <p:pic>
        <p:nvPicPr>
          <p:cNvPr id="1946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矩形 2"/>
          <p:cNvSpPr>
            <a:spLocks noChangeArrowheads="1"/>
          </p:cNvSpPr>
          <p:nvPr/>
        </p:nvSpPr>
        <p:spPr bwMode="auto">
          <a:xfrm>
            <a:off x="7491042" y="5964133"/>
            <a:ext cx="2133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9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高斯差分金字塔</a:t>
            </a:r>
          </a:p>
        </p:txBody>
      </p:sp>
      <p:pic>
        <p:nvPicPr>
          <p:cNvPr id="19465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68" y="1050895"/>
            <a:ext cx="6746981" cy="470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矩形 24"/>
          <p:cNvSpPr>
            <a:spLocks noChangeArrowheads="1"/>
          </p:cNvSpPr>
          <p:nvPr/>
        </p:nvSpPr>
        <p:spPr bwMode="auto">
          <a:xfrm>
            <a:off x="617539" y="1629093"/>
            <a:ext cx="436279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高斯</a:t>
            </a:r>
            <a:r>
              <a:rPr lang="zh-CN" altLang="en-US" sz="2400" dirty="0"/>
              <a:t>金字塔每组中相邻上下两层图像相减，得到高斯差分图像。</a:t>
            </a:r>
            <a:endParaRPr lang="zh-CN" altLang="zh-CN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5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1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2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3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构建高斯差分金字塔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4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2F77E00-62C9-4C52-9A22-9AE18D6A35FC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19</a:t>
            </a:fld>
            <a:endParaRPr lang="zh-CN" altLang="en-US" sz="1800" smtClean="0"/>
          </a:p>
        </p:txBody>
      </p:sp>
      <p:pic>
        <p:nvPicPr>
          <p:cNvPr id="20484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矩形 16"/>
          <p:cNvSpPr>
            <a:spLocks noChangeArrowheads="1"/>
          </p:cNvSpPr>
          <p:nvPr/>
        </p:nvSpPr>
        <p:spPr bwMode="auto">
          <a:xfrm>
            <a:off x="1190185" y="1191051"/>
            <a:ext cx="10502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     在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三维尺度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空间中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，搜索每个点的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26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邻域，若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该点为局部极值点，则保存为候选关键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点。 </a:t>
            </a: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8698" y="2437547"/>
            <a:ext cx="5054724" cy="3572481"/>
            <a:chOff x="2318698" y="2437547"/>
            <a:chExt cx="5054724" cy="3572481"/>
          </a:xfrm>
        </p:grpSpPr>
        <p:pic>
          <p:nvPicPr>
            <p:cNvPr id="2048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698" y="2437547"/>
              <a:ext cx="3770952" cy="3572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79752" y="2935224"/>
                  <a:ext cx="9936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752" y="2935224"/>
                  <a:ext cx="99367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439032" y="3771622"/>
                  <a:ext cx="8751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032" y="3771622"/>
                  <a:ext cx="87511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441635" y="5191998"/>
                  <a:ext cx="7484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635" y="5191998"/>
                  <a:ext cx="748474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"/>
          <p:cNvSpPr>
            <a:spLocks noChangeArrowheads="1"/>
          </p:cNvSpPr>
          <p:nvPr/>
        </p:nvSpPr>
        <p:spPr bwMode="auto">
          <a:xfrm>
            <a:off x="3007254" y="6114634"/>
            <a:ext cx="2852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10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：三维尺度空间搜索区域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31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2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33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4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空间极值点检测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30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AD831DA-BAA2-41A9-BE93-4A69FCBF7B5A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</a:t>
            </a:fld>
            <a:endParaRPr lang="zh-CN" altLang="en-US" sz="1800" smtClean="0"/>
          </a:p>
        </p:txBody>
      </p:sp>
      <p:sp>
        <p:nvSpPr>
          <p:cNvPr id="3075" name="矩形 18"/>
          <p:cNvSpPr>
            <a:spLocks noChangeArrowheads="1"/>
          </p:cNvSpPr>
          <p:nvPr/>
        </p:nvSpPr>
        <p:spPr bwMode="auto">
          <a:xfrm>
            <a:off x="0" y="0"/>
            <a:ext cx="12192000" cy="411163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6" name="矩形 19"/>
          <p:cNvSpPr>
            <a:spLocks noChangeArrowheads="1"/>
          </p:cNvSpPr>
          <p:nvPr/>
        </p:nvSpPr>
        <p:spPr bwMode="auto">
          <a:xfrm>
            <a:off x="0" y="6446838"/>
            <a:ext cx="12192000" cy="411162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3077" name="Group 4"/>
          <p:cNvGrpSpPr>
            <a:grpSpLocks/>
          </p:cNvGrpSpPr>
          <p:nvPr/>
        </p:nvGrpSpPr>
        <p:grpSpPr bwMode="auto">
          <a:xfrm>
            <a:off x="3268663" y="720725"/>
            <a:ext cx="4084637" cy="1114425"/>
            <a:chOff x="0" y="0"/>
            <a:chExt cx="4084782" cy="1113938"/>
          </a:xfrm>
        </p:grpSpPr>
        <p:sp>
          <p:nvSpPr>
            <p:cNvPr id="3098" name="文本框 20"/>
            <p:cNvSpPr>
              <a:spLocks noChangeArrowheads="1"/>
            </p:cNvSpPr>
            <p:nvPr/>
          </p:nvSpPr>
          <p:spPr bwMode="auto">
            <a:xfrm>
              <a:off x="1294644" y="0"/>
              <a:ext cx="19947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4000">
                  <a:solidFill>
                    <a:srgbClr val="084772"/>
                  </a:solidFill>
                  <a:latin typeface="Times New Roman" pitchFamily="18" charset="0"/>
                  <a:ea typeface="+mj-ea"/>
                  <a:cs typeface="Times New Roman" pitchFamily="18" charset="0"/>
                  <a:sym typeface="微软雅黑" pitchFamily="34" charset="-122"/>
                </a:rPr>
                <a:t>目录</a:t>
              </a:r>
            </a:p>
          </p:txBody>
        </p:sp>
        <p:sp>
          <p:nvSpPr>
            <p:cNvPr id="3099" name="直接连接符 21"/>
            <p:cNvSpPr>
              <a:spLocks noChangeShapeType="1"/>
            </p:cNvSpPr>
            <p:nvPr/>
          </p:nvSpPr>
          <p:spPr bwMode="auto">
            <a:xfrm>
              <a:off x="0" y="745752"/>
              <a:ext cx="4084782" cy="1"/>
            </a:xfrm>
            <a:prstGeom prst="line">
              <a:avLst/>
            </a:prstGeom>
            <a:noFill/>
            <a:ln w="19050">
              <a:solidFill>
                <a:srgbClr val="0847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3100" name="等腰三角形 22"/>
            <p:cNvSpPr>
              <a:spLocks noChangeArrowheads="1"/>
            </p:cNvSpPr>
            <p:nvPr/>
          </p:nvSpPr>
          <p:spPr bwMode="auto">
            <a:xfrm rot="10800000">
              <a:off x="1828843" y="745752"/>
              <a:ext cx="427095" cy="368186"/>
            </a:xfrm>
            <a:prstGeom prst="triangle">
              <a:avLst>
                <a:gd name="adj" fmla="val 50000"/>
              </a:avLst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FE8CC"/>
                </a:solidFill>
                <a:latin typeface="Times New Roman" pitchFamily="18" charset="0"/>
                <a:ea typeface="+mj-ea"/>
                <a:cs typeface="Times New Roman" pitchFamily="18" charset="0"/>
                <a:sym typeface="宋体" pitchFamily="2" charset="-122"/>
              </a:endParaRPr>
            </a:p>
          </p:txBody>
        </p:sp>
      </p:grpSp>
      <p:sp>
        <p:nvSpPr>
          <p:cNvPr id="3078" name="矩形 23"/>
          <p:cNvSpPr>
            <a:spLocks noChangeArrowheads="1"/>
          </p:cNvSpPr>
          <p:nvPr/>
        </p:nvSpPr>
        <p:spPr bwMode="auto">
          <a:xfrm>
            <a:off x="2511425" y="2146300"/>
            <a:ext cx="1023938" cy="1077913"/>
          </a:xfrm>
          <a:prstGeom prst="rect">
            <a:avLst/>
          </a:prstGeom>
          <a:noFill/>
          <a:ln w="15875">
            <a:solidFill>
              <a:srgbClr val="0847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Times New Roman" pitchFamily="18" charset="0"/>
              <a:ea typeface="+mj-ea"/>
              <a:cs typeface="Times New Roman" pitchFamily="18" charset="0"/>
              <a:sym typeface="宋体" pitchFamily="2" charset="-122"/>
            </a:endParaRPr>
          </a:p>
        </p:txBody>
      </p:sp>
      <p:sp>
        <p:nvSpPr>
          <p:cNvPr id="3079" name="矩形 24"/>
          <p:cNvSpPr>
            <a:spLocks noChangeArrowheads="1"/>
          </p:cNvSpPr>
          <p:nvPr/>
        </p:nvSpPr>
        <p:spPr bwMode="auto">
          <a:xfrm>
            <a:off x="3792538" y="2146300"/>
            <a:ext cx="5737225" cy="1077913"/>
          </a:xfrm>
          <a:prstGeom prst="rect">
            <a:avLst/>
          </a:prstGeom>
          <a:noFill/>
          <a:ln w="15875">
            <a:solidFill>
              <a:srgbClr val="0847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Times New Roman" pitchFamily="18" charset="0"/>
              <a:ea typeface="+mj-ea"/>
              <a:cs typeface="Times New Roman" pitchFamily="18" charset="0"/>
              <a:sym typeface="宋体" pitchFamily="2" charset="-122"/>
            </a:endParaRPr>
          </a:p>
        </p:txBody>
      </p:sp>
      <p:sp>
        <p:nvSpPr>
          <p:cNvPr id="3080" name="文本框 25"/>
          <p:cNvSpPr>
            <a:spLocks noChangeArrowheads="1"/>
          </p:cNvSpPr>
          <p:nvPr/>
        </p:nvSpPr>
        <p:spPr bwMode="auto">
          <a:xfrm>
            <a:off x="2587625" y="2401888"/>
            <a:ext cx="1298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84772"/>
                </a:solidFill>
                <a:latin typeface="Times New Roman" pitchFamily="18" charset="0"/>
                <a:ea typeface="+mj-ea"/>
                <a:cs typeface="Times New Roman" pitchFamily="18" charset="0"/>
                <a:sym typeface="微软雅黑" pitchFamily="34" charset="-122"/>
              </a:rPr>
              <a:t>01</a:t>
            </a:r>
            <a:endParaRPr lang="zh-CN" altLang="en-US" sz="2800" b="1">
              <a:solidFill>
                <a:srgbClr val="084772"/>
              </a:solidFill>
              <a:latin typeface="Times New Roman" pitchFamily="18" charset="0"/>
              <a:ea typeface="+mj-ea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3081" name="文本框 26"/>
          <p:cNvSpPr>
            <a:spLocks noChangeArrowheads="1"/>
          </p:cNvSpPr>
          <p:nvPr/>
        </p:nvSpPr>
        <p:spPr bwMode="auto">
          <a:xfrm>
            <a:off x="5067300" y="2422525"/>
            <a:ext cx="415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84772"/>
                </a:solidFill>
                <a:latin typeface="Times New Roman" pitchFamily="18" charset="0"/>
                <a:ea typeface="+mj-ea"/>
                <a:cs typeface="Times New Roman" pitchFamily="18" charset="0"/>
                <a:sym typeface="微软雅黑" pitchFamily="34" charset="-122"/>
              </a:rPr>
              <a:t>SIFT</a:t>
            </a:r>
            <a:r>
              <a:rPr lang="zh-CN" altLang="en-US" sz="2800" b="1">
                <a:solidFill>
                  <a:srgbClr val="084772"/>
                </a:solidFill>
                <a:latin typeface="Times New Roman" pitchFamily="18" charset="0"/>
                <a:ea typeface="+mj-ea"/>
                <a:cs typeface="Times New Roman" pitchFamily="18" charset="0"/>
                <a:sym typeface="微软雅黑" pitchFamily="34" charset="-122"/>
              </a:rPr>
              <a:t>简介</a:t>
            </a:r>
          </a:p>
        </p:txBody>
      </p:sp>
      <p:sp>
        <p:nvSpPr>
          <p:cNvPr id="3082" name="Freeform 864"/>
          <p:cNvSpPr>
            <a:spLocks noEditPoints="1" noChangeArrowheads="1"/>
          </p:cNvSpPr>
          <p:nvPr/>
        </p:nvSpPr>
        <p:spPr bwMode="auto">
          <a:xfrm>
            <a:off x="4051300" y="2460625"/>
            <a:ext cx="681038" cy="520700"/>
          </a:xfrm>
          <a:custGeom>
            <a:avLst/>
            <a:gdLst>
              <a:gd name="T0" fmla="*/ 2147483647 w 303"/>
              <a:gd name="T1" fmla="*/ 2147483647 h 204"/>
              <a:gd name="T2" fmla="*/ 2147483647 w 303"/>
              <a:gd name="T3" fmla="*/ 2147483647 h 204"/>
              <a:gd name="T4" fmla="*/ 2147483647 w 303"/>
              <a:gd name="T5" fmla="*/ 2147483647 h 204"/>
              <a:gd name="T6" fmla="*/ 2147483647 w 303"/>
              <a:gd name="T7" fmla="*/ 2147483647 h 204"/>
              <a:gd name="T8" fmla="*/ 2147483647 w 303"/>
              <a:gd name="T9" fmla="*/ 2147483647 h 204"/>
              <a:gd name="T10" fmla="*/ 2147483647 w 303"/>
              <a:gd name="T11" fmla="*/ 2147483647 h 204"/>
              <a:gd name="T12" fmla="*/ 2147483647 w 303"/>
              <a:gd name="T13" fmla="*/ 2147483647 h 204"/>
              <a:gd name="T14" fmla="*/ 2147483647 w 303"/>
              <a:gd name="T15" fmla="*/ 2147483647 h 204"/>
              <a:gd name="T16" fmla="*/ 2147483647 w 303"/>
              <a:gd name="T17" fmla="*/ 2147483647 h 204"/>
              <a:gd name="T18" fmla="*/ 2147483647 w 303"/>
              <a:gd name="T19" fmla="*/ 2147483647 h 204"/>
              <a:gd name="T20" fmla="*/ 2147483647 w 303"/>
              <a:gd name="T21" fmla="*/ 2147483647 h 204"/>
              <a:gd name="T22" fmla="*/ 2147483647 w 303"/>
              <a:gd name="T23" fmla="*/ 2147483647 h 204"/>
              <a:gd name="T24" fmla="*/ 2147483647 w 303"/>
              <a:gd name="T25" fmla="*/ 2147483647 h 204"/>
              <a:gd name="T26" fmla="*/ 0 w 303"/>
              <a:gd name="T27" fmla="*/ 2147483647 h 204"/>
              <a:gd name="T28" fmla="*/ 2147483647 w 303"/>
              <a:gd name="T29" fmla="*/ 2147483647 h 204"/>
              <a:gd name="T30" fmla="*/ 2147483647 w 303"/>
              <a:gd name="T31" fmla="*/ 2147483647 h 204"/>
              <a:gd name="T32" fmla="*/ 2147483647 w 303"/>
              <a:gd name="T33" fmla="*/ 2147483647 h 204"/>
              <a:gd name="T34" fmla="*/ 2147483647 w 303"/>
              <a:gd name="T35" fmla="*/ 2147483647 h 204"/>
              <a:gd name="T36" fmla="*/ 2147483647 w 303"/>
              <a:gd name="T37" fmla="*/ 2147483647 h 204"/>
              <a:gd name="T38" fmla="*/ 2147483647 w 303"/>
              <a:gd name="T39" fmla="*/ 2147483647 h 204"/>
              <a:gd name="T40" fmla="*/ 2147483647 w 303"/>
              <a:gd name="T41" fmla="*/ 2147483647 h 204"/>
              <a:gd name="T42" fmla="*/ 2147483647 w 303"/>
              <a:gd name="T43" fmla="*/ 2147483647 h 2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03"/>
              <a:gd name="T67" fmla="*/ 0 h 204"/>
              <a:gd name="T68" fmla="*/ 303 w 303"/>
              <a:gd name="T69" fmla="*/ 204 h 20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03" h="204">
                <a:moveTo>
                  <a:pt x="119" y="13"/>
                </a:moveTo>
                <a:cubicBezTo>
                  <a:pt x="133" y="9"/>
                  <a:pt x="148" y="0"/>
                  <a:pt x="163" y="6"/>
                </a:cubicBezTo>
                <a:cubicBezTo>
                  <a:pt x="209" y="22"/>
                  <a:pt x="257" y="33"/>
                  <a:pt x="303" y="50"/>
                </a:cubicBezTo>
                <a:cubicBezTo>
                  <a:pt x="284" y="61"/>
                  <a:pt x="264" y="69"/>
                  <a:pt x="244" y="77"/>
                </a:cubicBezTo>
                <a:cubicBezTo>
                  <a:pt x="259" y="89"/>
                  <a:pt x="260" y="109"/>
                  <a:pt x="265" y="126"/>
                </a:cubicBezTo>
                <a:cubicBezTo>
                  <a:pt x="274" y="150"/>
                  <a:pt x="283" y="175"/>
                  <a:pt x="293" y="198"/>
                </a:cubicBezTo>
                <a:cubicBezTo>
                  <a:pt x="283" y="200"/>
                  <a:pt x="274" y="202"/>
                  <a:pt x="265" y="204"/>
                </a:cubicBezTo>
                <a:cubicBezTo>
                  <a:pt x="267" y="177"/>
                  <a:pt x="255" y="152"/>
                  <a:pt x="256" y="126"/>
                </a:cubicBezTo>
                <a:cubicBezTo>
                  <a:pt x="254" y="114"/>
                  <a:pt x="252" y="103"/>
                  <a:pt x="247" y="92"/>
                </a:cubicBezTo>
                <a:cubicBezTo>
                  <a:pt x="240" y="86"/>
                  <a:pt x="230" y="83"/>
                  <a:pt x="221" y="79"/>
                </a:cubicBezTo>
                <a:cubicBezTo>
                  <a:pt x="196" y="70"/>
                  <a:pt x="171" y="59"/>
                  <a:pt x="145" y="53"/>
                </a:cubicBezTo>
                <a:cubicBezTo>
                  <a:pt x="169" y="67"/>
                  <a:pt x="196" y="75"/>
                  <a:pt x="220" y="88"/>
                </a:cubicBezTo>
                <a:cubicBezTo>
                  <a:pt x="198" y="99"/>
                  <a:pt x="174" y="107"/>
                  <a:pt x="152" y="119"/>
                </a:cubicBezTo>
                <a:cubicBezTo>
                  <a:pt x="102" y="96"/>
                  <a:pt x="50" y="75"/>
                  <a:pt x="0" y="50"/>
                </a:cubicBezTo>
                <a:cubicBezTo>
                  <a:pt x="39" y="35"/>
                  <a:pt x="80" y="26"/>
                  <a:pt x="119" y="13"/>
                </a:cubicBezTo>
                <a:close/>
                <a:moveTo>
                  <a:pt x="66" y="91"/>
                </a:moveTo>
                <a:cubicBezTo>
                  <a:pt x="65" y="113"/>
                  <a:pt x="65" y="134"/>
                  <a:pt x="62" y="155"/>
                </a:cubicBezTo>
                <a:cubicBezTo>
                  <a:pt x="98" y="148"/>
                  <a:pt x="131" y="168"/>
                  <a:pt x="152" y="196"/>
                </a:cubicBezTo>
                <a:cubicBezTo>
                  <a:pt x="172" y="169"/>
                  <a:pt x="205" y="148"/>
                  <a:pt x="240" y="155"/>
                </a:cubicBezTo>
                <a:cubicBezTo>
                  <a:pt x="239" y="134"/>
                  <a:pt x="238" y="113"/>
                  <a:pt x="236" y="92"/>
                </a:cubicBezTo>
                <a:cubicBezTo>
                  <a:pt x="208" y="103"/>
                  <a:pt x="181" y="117"/>
                  <a:pt x="152" y="128"/>
                </a:cubicBezTo>
                <a:cubicBezTo>
                  <a:pt x="123" y="118"/>
                  <a:pt x="95" y="102"/>
                  <a:pt x="66" y="91"/>
                </a:cubicBezTo>
                <a:close/>
              </a:path>
            </a:pathLst>
          </a:custGeom>
          <a:solidFill>
            <a:srgbClr val="3D3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083" name="直接连接符 2"/>
          <p:cNvSpPr>
            <a:spLocks noChangeShapeType="1"/>
          </p:cNvSpPr>
          <p:nvPr/>
        </p:nvSpPr>
        <p:spPr bwMode="auto">
          <a:xfrm>
            <a:off x="4959350" y="2146300"/>
            <a:ext cx="0" cy="1077913"/>
          </a:xfrm>
          <a:prstGeom prst="line">
            <a:avLst/>
          </a:prstGeom>
          <a:noFill/>
          <a:ln w="15875">
            <a:solidFill>
              <a:srgbClr val="084772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3084" name="Group 14"/>
          <p:cNvGrpSpPr>
            <a:grpSpLocks/>
          </p:cNvGrpSpPr>
          <p:nvPr/>
        </p:nvGrpSpPr>
        <p:grpSpPr bwMode="auto">
          <a:xfrm>
            <a:off x="2511425" y="3594100"/>
            <a:ext cx="7199313" cy="1077291"/>
            <a:chOff x="0" y="0"/>
            <a:chExt cx="4801342" cy="651773"/>
          </a:xfrm>
        </p:grpSpPr>
        <p:sp>
          <p:nvSpPr>
            <p:cNvPr id="3093" name="矩形 29"/>
            <p:cNvSpPr>
              <a:spLocks noChangeArrowheads="1"/>
            </p:cNvSpPr>
            <p:nvPr/>
          </p:nvSpPr>
          <p:spPr bwMode="auto">
            <a:xfrm>
              <a:off x="0" y="0"/>
              <a:ext cx="682917" cy="651773"/>
            </a:xfrm>
            <a:prstGeom prst="rect">
              <a:avLst/>
            </a:prstGeom>
            <a:noFill/>
            <a:ln w="15875">
              <a:solidFill>
                <a:srgbClr val="0847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FE8CC"/>
                </a:solidFill>
                <a:latin typeface="Times New Roman" pitchFamily="18" charset="0"/>
                <a:ea typeface="+mj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094" name="矩形 30"/>
            <p:cNvSpPr>
              <a:spLocks noChangeArrowheads="1"/>
            </p:cNvSpPr>
            <p:nvPr/>
          </p:nvSpPr>
          <p:spPr bwMode="auto">
            <a:xfrm>
              <a:off x="854362" y="0"/>
              <a:ext cx="3826025" cy="651773"/>
            </a:xfrm>
            <a:prstGeom prst="rect">
              <a:avLst/>
            </a:prstGeom>
            <a:noFill/>
            <a:ln w="15875">
              <a:solidFill>
                <a:srgbClr val="0847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FE8CC"/>
                </a:solidFill>
                <a:latin typeface="Times New Roman" pitchFamily="18" charset="0"/>
                <a:ea typeface="+mj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095" name="文本框 31"/>
            <p:cNvSpPr>
              <a:spLocks noChangeArrowheads="1"/>
            </p:cNvSpPr>
            <p:nvPr/>
          </p:nvSpPr>
          <p:spPr bwMode="auto">
            <a:xfrm>
              <a:off x="29589" y="141415"/>
              <a:ext cx="886449" cy="316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rgbClr val="084772"/>
                  </a:solidFill>
                  <a:latin typeface="Times New Roman" pitchFamily="18" charset="0"/>
                  <a:ea typeface="+mj-ea"/>
                  <a:cs typeface="Times New Roman" pitchFamily="18" charset="0"/>
                  <a:sym typeface="微软雅黑" pitchFamily="34" charset="-122"/>
                </a:rPr>
                <a:t>02</a:t>
              </a:r>
              <a:endParaRPr lang="zh-CN" altLang="en-US" sz="2800" b="1">
                <a:solidFill>
                  <a:srgbClr val="084772"/>
                </a:solidFill>
                <a:latin typeface="Times New Roman" pitchFamily="18" charset="0"/>
                <a:ea typeface="+mj-ea"/>
                <a:cs typeface="Times New Roman" pitchFamily="18" charset="0"/>
                <a:sym typeface="微软雅黑" pitchFamily="34" charset="-122"/>
              </a:endParaRPr>
            </a:p>
          </p:txBody>
        </p:sp>
        <p:sp>
          <p:nvSpPr>
            <p:cNvPr id="3096" name="文本框 32"/>
            <p:cNvSpPr>
              <a:spLocks noChangeArrowheads="1"/>
            </p:cNvSpPr>
            <p:nvPr/>
          </p:nvSpPr>
          <p:spPr bwMode="auto">
            <a:xfrm>
              <a:off x="1701465" y="168876"/>
              <a:ext cx="3099877" cy="316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rgbClr val="084772"/>
                  </a:solidFill>
                  <a:latin typeface="Times New Roman" pitchFamily="18" charset="0"/>
                  <a:ea typeface="+mj-ea"/>
                  <a:cs typeface="Times New Roman" pitchFamily="18" charset="0"/>
                  <a:sym typeface="微软雅黑" pitchFamily="34" charset="-122"/>
                </a:rPr>
                <a:t>SIFT</a:t>
              </a:r>
              <a:r>
                <a:rPr lang="zh-CN" altLang="en-US" sz="2800" b="1">
                  <a:solidFill>
                    <a:srgbClr val="084772"/>
                  </a:solidFill>
                  <a:latin typeface="Times New Roman" pitchFamily="18" charset="0"/>
                  <a:ea typeface="+mj-ea"/>
                  <a:cs typeface="Times New Roman" pitchFamily="18" charset="0"/>
                  <a:sym typeface="微软雅黑" pitchFamily="34" charset="-122"/>
                </a:rPr>
                <a:t>算法</a:t>
              </a:r>
            </a:p>
          </p:txBody>
        </p:sp>
        <p:sp>
          <p:nvSpPr>
            <p:cNvPr id="3097" name="直接连接符 34"/>
            <p:cNvSpPr>
              <a:spLocks noChangeShapeType="1"/>
            </p:cNvSpPr>
            <p:nvPr/>
          </p:nvSpPr>
          <p:spPr bwMode="auto">
            <a:xfrm>
              <a:off x="1640093" y="0"/>
              <a:ext cx="1" cy="651773"/>
            </a:xfrm>
            <a:prstGeom prst="line">
              <a:avLst/>
            </a:prstGeom>
            <a:noFill/>
            <a:ln w="15875">
              <a:solidFill>
                <a:srgbClr val="084772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3085" name="Freeform 863"/>
          <p:cNvSpPr>
            <a:spLocks noEditPoints="1" noChangeArrowheads="1"/>
          </p:cNvSpPr>
          <p:nvPr/>
        </p:nvSpPr>
        <p:spPr bwMode="auto">
          <a:xfrm>
            <a:off x="4056063" y="3743325"/>
            <a:ext cx="628650" cy="750888"/>
          </a:xfrm>
          <a:custGeom>
            <a:avLst/>
            <a:gdLst>
              <a:gd name="T0" fmla="*/ 2147483647 w 272"/>
              <a:gd name="T1" fmla="*/ 2147483647 h 295"/>
              <a:gd name="T2" fmla="*/ 2147483647 w 272"/>
              <a:gd name="T3" fmla="*/ 2147483647 h 295"/>
              <a:gd name="T4" fmla="*/ 2147483647 w 272"/>
              <a:gd name="T5" fmla="*/ 2147483647 h 295"/>
              <a:gd name="T6" fmla="*/ 2147483647 w 272"/>
              <a:gd name="T7" fmla="*/ 2147483647 h 295"/>
              <a:gd name="T8" fmla="*/ 2147483647 w 272"/>
              <a:gd name="T9" fmla="*/ 2147483647 h 295"/>
              <a:gd name="T10" fmla="*/ 2147483647 w 272"/>
              <a:gd name="T11" fmla="*/ 2147483647 h 295"/>
              <a:gd name="T12" fmla="*/ 2147483647 w 272"/>
              <a:gd name="T13" fmla="*/ 2147483647 h 295"/>
              <a:gd name="T14" fmla="*/ 2147483647 w 272"/>
              <a:gd name="T15" fmla="*/ 2147483647 h 295"/>
              <a:gd name="T16" fmla="*/ 2147483647 w 272"/>
              <a:gd name="T17" fmla="*/ 2147483647 h 295"/>
              <a:gd name="T18" fmla="*/ 2147483647 w 272"/>
              <a:gd name="T19" fmla="*/ 2147483647 h 295"/>
              <a:gd name="T20" fmla="*/ 2147483647 w 272"/>
              <a:gd name="T21" fmla="*/ 2147483647 h 295"/>
              <a:gd name="T22" fmla="*/ 2147483647 w 272"/>
              <a:gd name="T23" fmla="*/ 2147483647 h 295"/>
              <a:gd name="T24" fmla="*/ 2147483647 w 272"/>
              <a:gd name="T25" fmla="*/ 2147483647 h 295"/>
              <a:gd name="T26" fmla="*/ 2147483647 w 272"/>
              <a:gd name="T27" fmla="*/ 2147483647 h 295"/>
              <a:gd name="T28" fmla="*/ 2147483647 w 272"/>
              <a:gd name="T29" fmla="*/ 2147483647 h 295"/>
              <a:gd name="T30" fmla="*/ 2147483647 w 272"/>
              <a:gd name="T31" fmla="*/ 2147483647 h 295"/>
              <a:gd name="T32" fmla="*/ 2147483647 w 272"/>
              <a:gd name="T33" fmla="*/ 2147483647 h 295"/>
              <a:gd name="T34" fmla="*/ 2147483647 w 272"/>
              <a:gd name="T35" fmla="*/ 2147483647 h 295"/>
              <a:gd name="T36" fmla="*/ 2147483647 w 272"/>
              <a:gd name="T37" fmla="*/ 2147483647 h 295"/>
              <a:gd name="T38" fmla="*/ 2147483647 w 272"/>
              <a:gd name="T39" fmla="*/ 2147483647 h 295"/>
              <a:gd name="T40" fmla="*/ 2147483647 w 272"/>
              <a:gd name="T41" fmla="*/ 2147483647 h 295"/>
              <a:gd name="T42" fmla="*/ 2147483647 w 272"/>
              <a:gd name="T43" fmla="*/ 2147483647 h 295"/>
              <a:gd name="T44" fmla="*/ 2147483647 w 272"/>
              <a:gd name="T45" fmla="*/ 2147483647 h 295"/>
              <a:gd name="T46" fmla="*/ 2147483647 w 272"/>
              <a:gd name="T47" fmla="*/ 2147483647 h 295"/>
              <a:gd name="T48" fmla="*/ 2147483647 w 272"/>
              <a:gd name="T49" fmla="*/ 2147483647 h 295"/>
              <a:gd name="T50" fmla="*/ 2147483647 w 272"/>
              <a:gd name="T51" fmla="*/ 2147483647 h 295"/>
              <a:gd name="T52" fmla="*/ 2147483647 w 272"/>
              <a:gd name="T53" fmla="*/ 2147483647 h 295"/>
              <a:gd name="T54" fmla="*/ 2147483647 w 272"/>
              <a:gd name="T55" fmla="*/ 2147483647 h 295"/>
              <a:gd name="T56" fmla="*/ 2147483647 w 272"/>
              <a:gd name="T57" fmla="*/ 2147483647 h 295"/>
              <a:gd name="T58" fmla="*/ 2147483647 w 272"/>
              <a:gd name="T59" fmla="*/ 2147483647 h 295"/>
              <a:gd name="T60" fmla="*/ 2147483647 w 272"/>
              <a:gd name="T61" fmla="*/ 2147483647 h 295"/>
              <a:gd name="T62" fmla="*/ 2147483647 w 272"/>
              <a:gd name="T63" fmla="*/ 2147483647 h 295"/>
              <a:gd name="T64" fmla="*/ 2147483647 w 272"/>
              <a:gd name="T65" fmla="*/ 2147483647 h 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2"/>
              <a:gd name="T100" fmla="*/ 0 h 295"/>
              <a:gd name="T101" fmla="*/ 272 w 272"/>
              <a:gd name="T102" fmla="*/ 295 h 29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2" h="295">
                <a:moveTo>
                  <a:pt x="88" y="20"/>
                </a:moveTo>
                <a:cubicBezTo>
                  <a:pt x="90" y="10"/>
                  <a:pt x="100" y="0"/>
                  <a:pt x="112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ubicBezTo>
                  <a:pt x="165" y="229"/>
                  <a:pt x="112" y="220"/>
                  <a:pt x="60" y="213"/>
                </a:cubicBezTo>
                <a:cubicBezTo>
                  <a:pt x="43" y="211"/>
                  <a:pt x="30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lose/>
                <a:moveTo>
                  <a:pt x="102" y="14"/>
                </a:moveTo>
                <a:cubicBezTo>
                  <a:pt x="84" y="63"/>
                  <a:pt x="69" y="114"/>
                  <a:pt x="53" y="164"/>
                </a:cubicBezTo>
                <a:cubicBezTo>
                  <a:pt x="103" y="167"/>
                  <a:pt x="153" y="176"/>
                  <a:pt x="203" y="180"/>
                </a:cubicBezTo>
                <a:cubicBezTo>
                  <a:pt x="214" y="130"/>
                  <a:pt x="225" y="80"/>
                  <a:pt x="236" y="30"/>
                </a:cubicBezTo>
                <a:cubicBezTo>
                  <a:pt x="192" y="24"/>
                  <a:pt x="147" y="17"/>
                  <a:pt x="102" y="14"/>
                </a:cubicBezTo>
                <a:close/>
                <a:moveTo>
                  <a:pt x="222" y="146"/>
                </a:move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ubicBezTo>
                  <a:pt x="216" y="196"/>
                  <a:pt x="219" y="170"/>
                  <a:pt x="222" y="146"/>
                </a:cubicBezTo>
                <a:close/>
                <a:moveTo>
                  <a:pt x="46" y="178"/>
                </a:moveTo>
                <a:cubicBezTo>
                  <a:pt x="45" y="188"/>
                  <a:pt x="49" y="200"/>
                  <a:pt x="61" y="202"/>
                </a:cubicBezTo>
                <a:cubicBezTo>
                  <a:pt x="105" y="209"/>
                  <a:pt x="150" y="215"/>
                  <a:pt x="194" y="220"/>
                </a:cubicBezTo>
                <a:cubicBezTo>
                  <a:pt x="193" y="210"/>
                  <a:pt x="193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lose/>
                <a:moveTo>
                  <a:pt x="123" y="37"/>
                </a:moveTo>
                <a:cubicBezTo>
                  <a:pt x="122" y="42"/>
                  <a:pt x="121" y="50"/>
                  <a:pt x="120" y="54"/>
                </a:cubicBezTo>
                <a:cubicBezTo>
                  <a:pt x="150" y="57"/>
                  <a:pt x="179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ubicBezTo>
                  <a:pt x="181" y="44"/>
                  <a:pt x="152" y="40"/>
                  <a:pt x="123" y="37"/>
                </a:cubicBezTo>
                <a:close/>
                <a:moveTo>
                  <a:pt x="114" y="59"/>
                </a:moveTo>
                <a:cubicBezTo>
                  <a:pt x="116" y="61"/>
                  <a:pt x="119" y="64"/>
                  <a:pt x="121" y="65"/>
                </a:cubicBezTo>
                <a:cubicBezTo>
                  <a:pt x="150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4" y="163"/>
                </a:cubicBezTo>
                <a:cubicBezTo>
                  <a:pt x="45" y="129"/>
                  <a:pt x="57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92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4" y="126"/>
                  <a:pt x="188" y="146"/>
                </a:cubicBezTo>
                <a:cubicBezTo>
                  <a:pt x="194" y="125"/>
                  <a:pt x="199" y="103"/>
                  <a:pt x="203" y="81"/>
                </a:cubicBezTo>
                <a:cubicBezTo>
                  <a:pt x="174" y="78"/>
                  <a:pt x="144" y="74"/>
                  <a:pt x="115" y="70"/>
                </a:cubicBezTo>
                <a:cubicBezTo>
                  <a:pt x="107" y="95"/>
                  <a:pt x="99" y="121"/>
                  <a:pt x="92" y="146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3" y="128"/>
                  <a:pt x="170" y="129"/>
                </a:cubicBezTo>
                <a:cubicBezTo>
                  <a:pt x="168" y="120"/>
                  <a:pt x="166" y="112"/>
                  <a:pt x="163" y="103"/>
                </a:cubicBezTo>
                <a:close/>
                <a:moveTo>
                  <a:pt x="130" y="150"/>
                </a:moveTo>
                <a:cubicBezTo>
                  <a:pt x="145" y="152"/>
                  <a:pt x="159" y="154"/>
                  <a:pt x="174" y="156"/>
                </a:cubicBezTo>
                <a:cubicBezTo>
                  <a:pt x="173" y="152"/>
                  <a:pt x="172" y="145"/>
                  <a:pt x="171" y="142"/>
                </a:cubicBezTo>
                <a:cubicBezTo>
                  <a:pt x="157" y="138"/>
                  <a:pt x="138" y="133"/>
                  <a:pt x="130" y="150"/>
                </a:cubicBezTo>
                <a:close/>
                <a:moveTo>
                  <a:pt x="240" y="149"/>
                </a:moveTo>
                <a:cubicBezTo>
                  <a:pt x="237" y="170"/>
                  <a:pt x="233" y="191"/>
                  <a:pt x="230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1" y="282"/>
                </a:cubicBezTo>
                <a:cubicBezTo>
                  <a:pt x="109" y="274"/>
                  <a:pt x="106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1" y="226"/>
                  <a:pt x="67" y="222"/>
                </a:cubicBezTo>
                <a:cubicBezTo>
                  <a:pt x="78" y="243"/>
                  <a:pt x="89" y="265"/>
                  <a:pt x="103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2" y="226"/>
                </a:cubicBezTo>
                <a:cubicBezTo>
                  <a:pt x="267" y="220"/>
                  <a:pt x="263" y="214"/>
                  <a:pt x="258" y="208"/>
                </a:cubicBez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lose/>
              </a:path>
            </a:pathLst>
          </a:custGeom>
          <a:solidFill>
            <a:srgbClr val="3D3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2F77E00-62C9-4C52-9A22-9AE18D6A35FC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20</a:t>
            </a:fld>
            <a:endParaRPr lang="zh-CN" altLang="en-US" sz="1800" smtClean="0"/>
          </a:p>
        </p:txBody>
      </p:sp>
      <p:pic>
        <p:nvPicPr>
          <p:cNvPr id="20484" name="图片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2"/>
          <p:cNvSpPr>
            <a:spLocks noChangeArrowheads="1"/>
          </p:cNvSpPr>
          <p:nvPr/>
        </p:nvSpPr>
        <p:spPr bwMode="auto">
          <a:xfrm>
            <a:off x="7615627" y="6475540"/>
            <a:ext cx="32548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11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zh-CN" altLang="en-US" sz="1600" dirty="0">
                <a:latin typeface="Times New Roman" pitchFamily="18" charset="0"/>
                <a:ea typeface="+mn-ea"/>
                <a:cs typeface="Times New Roman" pitchFamily="18" charset="0"/>
              </a:rPr>
              <a:t>不同尺度不同层间极值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检测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72079"/>
              </p:ext>
            </p:extLst>
          </p:nvPr>
        </p:nvGraphicFramePr>
        <p:xfrm>
          <a:off x="6172200" y="912907"/>
          <a:ext cx="5486131" cy="559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1" name="Visio" r:id="rId5" imgW="6700695" imgH="6167056" progId="Visio.Drawing.11">
                  <p:embed/>
                </p:oleObj>
              </mc:Choice>
              <mc:Fallback>
                <p:oleObj name="Visio" r:id="rId5" imgW="6700695" imgH="616705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912907"/>
                        <a:ext cx="5486131" cy="5591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736449" y="1606550"/>
            <a:ext cx="501173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极值比较中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，每一组图像的首末两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层无法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进行极值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比较。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为了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满足尺度变化的连续性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，每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一组图像的顶层继续用高斯模糊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生成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幅图像，高斯金字塔有每组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S+3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层图像。</a:t>
            </a:r>
            <a:r>
              <a:rPr lang="en-US" altLang="zh-CN" sz="2400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DoG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金字塔每组有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S+2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层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图像。</a:t>
            </a: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5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6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17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3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空间极值点检测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4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2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1C88A50-F32F-48BC-9101-786A53B436E2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21</a:t>
            </a:fld>
            <a:endParaRPr lang="zh-CN" altLang="en-US" sz="1800" smtClean="0"/>
          </a:p>
        </p:txBody>
      </p:sp>
      <p:pic>
        <p:nvPicPr>
          <p:cNvPr id="21508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矩形 24"/>
          <p:cNvSpPr>
            <a:spLocks noChangeArrowheads="1"/>
          </p:cNvSpPr>
          <p:nvPr/>
        </p:nvSpPr>
        <p:spPr bwMode="auto">
          <a:xfrm>
            <a:off x="1006475" y="1202246"/>
            <a:ext cx="10771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/>
              <a:t>动机：在离散采样中搜索到的极值点不一定是真实空间的极值点。 </a:t>
            </a:r>
          </a:p>
        </p:txBody>
      </p:sp>
      <p:pic>
        <p:nvPicPr>
          <p:cNvPr id="21512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1"/>
          <a:stretch/>
        </p:blipFill>
        <p:spPr bwMode="auto">
          <a:xfrm>
            <a:off x="1697618" y="1934718"/>
            <a:ext cx="6805793" cy="276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矩形 24"/>
          <p:cNvSpPr>
            <a:spLocks noChangeArrowheads="1"/>
          </p:cNvSpPr>
          <p:nvPr/>
        </p:nvSpPr>
        <p:spPr bwMode="auto">
          <a:xfrm>
            <a:off x="779463" y="5010150"/>
            <a:ext cx="10771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基本原理：对尺度空间</a:t>
            </a:r>
            <a:r>
              <a:rPr lang="en-US" altLang="zh-CN" sz="2400" dirty="0" err="1">
                <a:latin typeface="Times New Roman" pitchFamily="18" charset="0"/>
                <a:ea typeface="+mn-ea"/>
                <a:cs typeface="Times New Roman" pitchFamily="18" charset="0"/>
              </a:rPr>
              <a:t>DoG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函数进行曲线拟合，计算其极值点，从而实现关键点的精确定位。 </a:t>
            </a:r>
          </a:p>
        </p:txBody>
      </p:sp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3390407" y="4770938"/>
            <a:ext cx="38779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12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：离散空间与连续空间极值点的差别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2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3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4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5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关键点精确定位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1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A38F5240-FDD2-4B0F-9BF4-3BDC51A9586E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22</a:t>
            </a:fld>
            <a:endParaRPr lang="zh-CN" altLang="en-US" sz="1800" smtClean="0"/>
          </a:p>
        </p:txBody>
      </p:sp>
      <p:pic>
        <p:nvPicPr>
          <p:cNvPr id="2253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 smtClean="0">
                <a:latin typeface="+mn-ea"/>
                <a:ea typeface="+mn-ea"/>
                <a:sym typeface="微软雅黑" pitchFamily="34" charset="-122"/>
              </a:rPr>
              <a:t>三</a:t>
            </a:r>
            <a:r>
              <a:rPr lang="zh-CN" altLang="en-US" sz="2400" dirty="0">
                <a:latin typeface="+mn-ea"/>
                <a:ea typeface="+mn-ea"/>
                <a:sym typeface="微软雅黑" pitchFamily="34" charset="-122"/>
              </a:rPr>
              <a:t>元二次函数拟合</a:t>
            </a:r>
            <a:endParaRPr lang="zh-CN" altLang="en-US" sz="2400" dirty="0">
              <a:latin typeface="+mn-ea"/>
              <a:ea typeface="+mn-ea"/>
            </a:endParaRPr>
          </a:p>
          <a:p>
            <a:endParaRPr lang="zh-CN" altLang="en-US" sz="2400" dirty="0"/>
          </a:p>
          <a:p>
            <a:pPr>
              <a:lnSpc>
                <a:spcPct val="90000"/>
              </a:lnSpc>
            </a:pPr>
            <a:endParaRPr lang="en-US" sz="24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8066862" y="3094107"/>
            <a:ext cx="30861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改变关键点的初始位置 </a:t>
            </a: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x 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， </a:t>
            </a:r>
            <a:endParaRPr lang="en-US" altLang="zh-CN" sz="200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重复计算精细偏移量 </a:t>
            </a:r>
          </a:p>
        </p:txBody>
      </p:sp>
      <p:sp>
        <p:nvSpPr>
          <p:cNvPr id="22538" name="左弧形箭头 14"/>
          <p:cNvSpPr>
            <a:spLocks noChangeArrowheads="1"/>
          </p:cNvSpPr>
          <p:nvPr/>
        </p:nvSpPr>
        <p:spPr bwMode="auto">
          <a:xfrm rot="6339484">
            <a:off x="7273060" y="648853"/>
            <a:ext cx="776287" cy="2938772"/>
          </a:xfrm>
          <a:prstGeom prst="curvedRightArrow">
            <a:avLst>
              <a:gd name="adj1" fmla="val 25045"/>
              <a:gd name="adj2" fmla="val 50077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左弧形箭头 36"/>
          <p:cNvSpPr>
            <a:spLocks noChangeArrowheads="1"/>
          </p:cNvSpPr>
          <p:nvPr/>
        </p:nvSpPr>
        <p:spPr bwMode="auto">
          <a:xfrm rot="-5803357">
            <a:off x="6999288" y="3289300"/>
            <a:ext cx="777875" cy="2257425"/>
          </a:xfrm>
          <a:prstGeom prst="curvedRightArrow">
            <a:avLst>
              <a:gd name="adj1" fmla="val 24976"/>
              <a:gd name="adj2" fmla="val 49939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4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5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19320" y="1935624"/>
                <a:ext cx="4542462" cy="833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 smtClean="0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𝐷</m:t>
                          </m:r>
                        </m:num>
                        <m:den>
                          <m:r>
                            <a:rPr lang="zh-CN" altLang="en-US" sz="2400" b="0" i="1" smtClean="0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320" y="1935624"/>
                <a:ext cx="4542462" cy="8336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/>
              <p:cNvSpPr>
                <a:spLocks noChangeArrowheads="1"/>
              </p:cNvSpPr>
              <p:nvPr/>
            </p:nvSpPr>
            <p:spPr bwMode="auto">
              <a:xfrm>
                <a:off x="1274763" y="3222942"/>
                <a:ext cx="5313362" cy="1925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计算精细偏移量：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𝑋</m:t>
                        </m:r>
                      </m:e>
                    </m:acc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𝑋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sym typeface="微软雅黑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sym typeface="微软雅黑" pitchFamily="34" charset="-122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zh-CN" altLang="en-US" sz="2400" b="0" i="1" smtClean="0">
                                    <a:latin typeface="Cambria Math"/>
                                    <a:ea typeface="+mn-ea"/>
                                    <a:sym typeface="微软雅黑" pitchFamily="34" charset="-122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sym typeface="微软雅黑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𝑋</m:t>
                        </m:r>
                      </m:e>
                    </m:acc>
                    <m:r>
                      <a:rPr lang="en-US" altLang="zh-CN" sz="2400" i="1">
                        <a:latin typeface="Cambria Math"/>
                        <a:ea typeface="+mn-ea"/>
                        <a:sym typeface="微软雅黑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𝜎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中的三个变量任意一个偏移量大于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0.5(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精确值点更接近于另一个邻点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)</a:t>
                </a:r>
                <a:endParaRPr lang="zh-CN" altLang="en-US" sz="24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endParaRPr lang="zh-CN" alt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763" y="3222942"/>
                <a:ext cx="5313362" cy="1925383"/>
              </a:xfrm>
              <a:prstGeom prst="rect">
                <a:avLst/>
              </a:prstGeom>
              <a:blipFill rotWithShape="1">
                <a:blip r:embed="rId5"/>
                <a:stretch>
                  <a:fillRect l="-1720" r="-803" b="-556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8" name="组合 27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30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1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32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3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关键点精确定位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9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97F99CF-6C09-43C2-9501-A5C6C768ED1B}" type="slidenum">
              <a:rPr lang="zh-CN" altLang="en-US" sz="2400" smtClean="0">
                <a:solidFill>
                  <a:srgbClr val="898989"/>
                </a:solidFill>
              </a:rPr>
              <a:pPr eaLnBrk="1" hangingPunct="1"/>
              <a:t>23</a:t>
            </a:fld>
            <a:endParaRPr lang="zh-CN" altLang="en-US" sz="2400" smtClean="0"/>
          </a:p>
        </p:txBody>
      </p:sp>
      <p:pic>
        <p:nvPicPr>
          <p:cNvPr id="2355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 smtClean="0">
                <a:latin typeface="+mn-ea"/>
                <a:ea typeface="+mn-ea"/>
                <a:sym typeface="微软雅黑" pitchFamily="34" charset="-122"/>
              </a:rPr>
              <a:t>去除</a:t>
            </a:r>
            <a:r>
              <a:rPr lang="zh-CN" altLang="en-US" sz="2400" dirty="0">
                <a:latin typeface="+mn-ea"/>
                <a:ea typeface="+mn-ea"/>
                <a:sym typeface="微软雅黑" pitchFamily="34" charset="-122"/>
              </a:rPr>
              <a:t>对比度低的点</a:t>
            </a:r>
            <a:endParaRPr lang="zh-CN" altLang="en-US" sz="2400" dirty="0">
              <a:latin typeface="+mn-ea"/>
              <a:ea typeface="+mn-ea"/>
            </a:endParaRPr>
          </a:p>
          <a:p>
            <a:endParaRPr lang="zh-CN" altLang="en-US" sz="2400" dirty="0"/>
          </a:p>
          <a:p>
            <a:pPr>
              <a:lnSpc>
                <a:spcPct val="90000"/>
              </a:lnSpc>
            </a:pPr>
            <a:endParaRPr lang="en-US" sz="24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4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5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ChangeArrowheads="1"/>
              </p:cNvSpPr>
              <p:nvPr/>
            </p:nvSpPr>
            <p:spPr bwMode="auto">
              <a:xfrm>
                <a:off x="1441939" y="1609566"/>
                <a:ext cx="7886700" cy="51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 sz="2400" dirty="0" smtClean="0"/>
                  <a:t>将修正后的结果带入式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i="1">
                        <a:latin typeface="Cambria Math"/>
                      </a:rPr>
                      <m:t>𝐷</m:t>
                    </m:r>
                    <m:r>
                      <a:rPr lang="en-US" altLang="zh-CN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zh-CN" altLang="en-US" sz="2400" i="1">
                            <a:latin typeface="Cambria Math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den>
                    </m:f>
                    <m:r>
                      <a:rPr lang="en-US" altLang="zh-CN" sz="2400" i="1">
                        <a:latin typeface="Cambria Math"/>
                      </a:rPr>
                      <m:t>𝑋</m:t>
                    </m:r>
                    <m:r>
                      <a:rPr lang="en-US" altLang="zh-CN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𝑇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</m:num>
                      <m:den>
                        <m:r>
                          <a:rPr lang="zh-CN" altLang="en-US" sz="2400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/>
                      </a:rPr>
                      <m:t>𝑋</m:t>
                    </m:r>
                  </m:oMath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zh-CN" alt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26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1939" y="1609566"/>
                <a:ext cx="7886700" cy="512762"/>
              </a:xfrm>
              <a:prstGeom prst="rect">
                <a:avLst/>
              </a:prstGeom>
              <a:blipFill rotWithShape="1">
                <a:blip r:embed="rId4"/>
                <a:stretch>
                  <a:fillRect l="-1237" b="-380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05628" y="2465221"/>
                <a:ext cx="2992871" cy="759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𝐷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n-US" altLang="zh-CN" sz="24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28" y="2465221"/>
                <a:ext cx="2992871" cy="75950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/>
              <p:cNvSpPr>
                <a:spLocks noChangeArrowheads="1"/>
              </p:cNvSpPr>
              <p:nvPr/>
            </p:nvSpPr>
            <p:spPr bwMode="auto">
              <a:xfrm>
                <a:off x="1358713" y="3422460"/>
                <a:ext cx="9202608" cy="1213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设阈值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sym typeface="微软雅黑" pitchFamily="34" charset="-122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)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/>
                        <a:ea typeface="+mn-ea"/>
                        <a:sym typeface="微软雅黑" pitchFamily="34" charset="-122"/>
                      </a:rPr>
                      <m:t>&lt;0.03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，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Lowe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的实验显示，所有取值小于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0.03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的极值点均可抛弃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。</a:t>
                </a:r>
                <a:endParaRPr lang="zh-CN" altLang="en-US" sz="2400" dirty="0">
                  <a:latin typeface="+mn-ea"/>
                  <a:ea typeface="+mn-ea"/>
                </a:endParaRPr>
              </a:p>
              <a:p>
                <a:endParaRPr lang="zh-CN" alt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8713" y="3422460"/>
                <a:ext cx="9202608" cy="1213548"/>
              </a:xfrm>
              <a:prstGeom prst="rect">
                <a:avLst/>
              </a:prstGeom>
              <a:blipFill rotWithShape="1">
                <a:blip r:embed="rId6"/>
                <a:stretch>
                  <a:fillRect l="-1060" b="-8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9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0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31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2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关键点精确定位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8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  <a:sym typeface="微软雅黑" pitchFamily="34" charset="-122"/>
              </a:rPr>
              <a:t>去除</a:t>
            </a:r>
            <a:r>
              <a:rPr lang="zh-CN" altLang="en-US" sz="2400" dirty="0">
                <a:latin typeface="+mn-ea"/>
                <a:ea typeface="+mn-ea"/>
                <a:sym typeface="微软雅黑" pitchFamily="34" charset="-122"/>
              </a:rPr>
              <a:t>边缘响应</a:t>
            </a:r>
            <a:endParaRPr lang="en-US" sz="2400" dirty="0">
              <a:latin typeface="+mn-ea"/>
              <a:ea typeface="+mn-ea"/>
              <a:sym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5" name="矩形 1"/>
              <p:cNvSpPr>
                <a:spLocks noChangeArrowheads="1"/>
              </p:cNvSpPr>
              <p:nvPr/>
            </p:nvSpPr>
            <p:spPr bwMode="auto">
              <a:xfrm>
                <a:off x="1742440" y="1779461"/>
                <a:ext cx="6096000" cy="1879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利用</a:t>
                </a:r>
                <a:r>
                  <a:rPr lang="en-US" altLang="zh-CN" sz="24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Hessian</a:t>
                </a:r>
                <a:r>
                  <a:rPr lang="zh-CN" altLang="en-US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矩阵</a:t>
                </a:r>
                <a:r>
                  <a:rPr lang="en-US" altLang="zh-CN" sz="2400" b="1" i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H</a:t>
                </a:r>
                <a:r>
                  <a:rPr lang="zh-CN" altLang="en-US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判断关键点是否位于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边缘</a:t>
                </a:r>
                <a:r>
                  <a:rPr lang="zh-CN" altLang="en-US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：</a:t>
                </a:r>
                <a:endParaRPr lang="en-US" altLang="zh-CN" sz="24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                                   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endParaRPr lang="zh-CN" altLang="en-US" sz="24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585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2440" y="1779461"/>
                <a:ext cx="6096000" cy="1879169"/>
              </a:xfrm>
              <a:prstGeom prst="rect">
                <a:avLst/>
              </a:prstGeom>
              <a:blipFill rotWithShape="1">
                <a:blip r:embed="rId4"/>
                <a:stretch>
                  <a:fillRect l="-1600" r="-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86" name="矩形 2"/>
              <p:cNvSpPr>
                <a:spLocks noChangeArrowheads="1"/>
              </p:cNvSpPr>
              <p:nvPr/>
            </p:nvSpPr>
            <p:spPr bwMode="auto">
              <a:xfrm>
                <a:off x="1111377" y="3474403"/>
                <a:ext cx="10473436" cy="2709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H</a:t>
                </a:r>
                <a:r>
                  <a:rPr lang="zh-CN" altLang="en-US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的两个特征值对应两个方向上的主曲率大小。在边缘位置，两个特征值的比值大于阈值 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。</a:t>
                </a:r>
                <a:endParaRPr lang="en-US" altLang="zh-CN" sz="24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设两个特征值之间的比值为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Lowe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论文中建议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取值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10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。</a:t>
                </a:r>
                <a:endParaRPr lang="en-US" altLang="zh-CN" sz="24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          </m:t>
                    </m:r>
                    <m:f>
                      <m:fPr>
                        <m:ctrlPr>
                          <a:rPr lang="en-US" altLang="zh-CN" sz="240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𝐷𝑒𝑡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𝑟</m:t>
                            </m:r>
                            <m:r>
                              <a:rPr lang="zh-CN" altLang="en-US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smtClean="0"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  <a:ea typeface="+mn-ea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  <a:ea typeface="+mn-ea"/>
                            <a:cs typeface="Times New Roman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CN" altLang="en-US" sz="24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586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1377" y="3474403"/>
                <a:ext cx="10473436" cy="2709203"/>
              </a:xfrm>
              <a:prstGeom prst="rect">
                <a:avLst/>
              </a:prstGeom>
              <a:blipFill rotWithShape="1">
                <a:blip r:embed="rId5"/>
                <a:stretch>
                  <a:fillRect l="-873" r="-8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2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27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5" name="组合 14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7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8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19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8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关键点精确定位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6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3D6BF52-0014-4715-B18A-FAFEF09B53D5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25</a:t>
            </a:fld>
            <a:endParaRPr lang="zh-CN" altLang="en-US" sz="1800" smtClean="0"/>
          </a:p>
        </p:txBody>
      </p:sp>
      <p:pic>
        <p:nvPicPr>
          <p:cNvPr id="25604" name="图片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itle 1"/>
          <p:cNvSpPr>
            <a:spLocks noChangeArrowheads="1"/>
          </p:cNvSpPr>
          <p:nvPr/>
        </p:nvSpPr>
        <p:spPr bwMode="auto">
          <a:xfrm>
            <a:off x="762794" y="1040066"/>
            <a:ext cx="78867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  <a:sym typeface="微软雅黑" pitchFamily="34" charset="-122"/>
              </a:rPr>
              <a:t>实例：</a:t>
            </a:r>
            <a:endParaRPr lang="en-US" sz="2400" dirty="0">
              <a:latin typeface="+mn-ea"/>
              <a:ea typeface="+mn-ea"/>
              <a:sym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21423" y="2930962"/>
                <a:ext cx="4584891" cy="2926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(a)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图像大小：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233x189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像素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       </a:t>
                </a:r>
                <a:r>
                  <a:rPr lang="en-US" altLang="zh-CN" sz="2000" b="1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(b</a:t>
                </a:r>
                <a:r>
                  <a:rPr lang="en-US" altLang="zh-CN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)</a:t>
                </a:r>
                <a:r>
                  <a:rPr lang="en-US" altLang="zh-CN" sz="2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多尺度空间提取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832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个极值点</a:t>
                </a:r>
                <a:endParaRPr lang="en-US" altLang="zh-CN" sz="20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(c)</a:t>
                </a:r>
                <a:r>
                  <a:rPr lang="en-US" altLang="zh-CN" sz="2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zh-CN" altLang="en-US" sz="2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去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除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/>
                            <a:ea typeface="+mn-ea"/>
                            <a:sym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  <a:ea typeface="+mn-ea"/>
                            <a:sym typeface="微软雅黑" pitchFamily="34" charset="-122"/>
                          </a:rPr>
                          <m:t>𝐷</m:t>
                        </m:r>
                        <m:r>
                          <a:rPr lang="en-US" altLang="zh-CN" sz="2000" i="1">
                            <a:latin typeface="Cambria Math"/>
                            <a:ea typeface="+mn-ea"/>
                            <a:sym typeface="微软雅黑" pitchFamily="34" charset="-122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/>
                                <a:ea typeface="+mn-ea"/>
                                <a:sym typeface="微软雅黑" pitchFamily="34" charset="-122"/>
                              </a:rPr>
                              <m:t>)</m:t>
                            </m:r>
                          </m:e>
                        </m:acc>
                      </m:e>
                    </m:d>
                    <m:r>
                      <a:rPr lang="en-US" altLang="zh-CN" sz="2000" i="1">
                        <a:latin typeface="Cambria Math"/>
                        <a:ea typeface="+mn-ea"/>
                        <a:sym typeface="微软雅黑" pitchFamily="34" charset="-122"/>
                      </a:rPr>
                      <m:t>&lt;0.03</m:t>
                    </m:r>
                  </m:oMath>
                </a14:m>
                <a:r>
                  <a:rPr lang="zh-CN" altLang="en-US" sz="2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的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极值点后得到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729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个极值点</a:t>
                </a:r>
                <a:endParaRPr lang="en-US" altLang="zh-CN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(d)</a:t>
                </a:r>
                <a:r>
                  <a:rPr lang="en-US" altLang="zh-CN" sz="2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运用主曲率比去除边缘影响，得到</a:t>
                </a:r>
                <a:r>
                  <a:rPr lang="en-US" altLang="zh-CN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536</a:t>
                </a:r>
                <a:r>
                  <a:rPr lang="zh-CN" altLang="en-US" sz="20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个极值点</a:t>
                </a:r>
                <a:endParaRPr lang="en-US" altLang="zh-CN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3" y="2930962"/>
                <a:ext cx="4584891" cy="2926379"/>
              </a:xfrm>
              <a:prstGeom prst="rect">
                <a:avLst/>
              </a:prstGeom>
              <a:blipFill rotWithShape="1">
                <a:blip r:embed="rId5"/>
                <a:stretch>
                  <a:fillRect l="-1330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4190"/>
              </p:ext>
            </p:extLst>
          </p:nvPr>
        </p:nvGraphicFramePr>
        <p:xfrm>
          <a:off x="533400" y="1752600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Bitmap Image" r:id="rId6" imgW="6001588" imgH="4486901" progId="PBrush">
                  <p:embed/>
                </p:oleObj>
              </mc:Choice>
              <mc:Fallback>
                <p:oleObj name="Bitmap Image" r:id="rId6" imgW="6001588" imgH="4486901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2439860" y="6406734"/>
            <a:ext cx="1826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图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13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：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极值点检测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0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1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2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关键点精确定位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8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Rectangle 15"/>
          <p:cNvSpPr>
            <a:spLocks noChangeArrowheads="1"/>
          </p:cNvSpPr>
          <p:nvPr/>
        </p:nvSpPr>
        <p:spPr bwMode="auto">
          <a:xfrm>
            <a:off x="768891" y="2260844"/>
            <a:ext cx="32041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像素点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latin typeface="+mn-ea"/>
                <a:ea typeface="+mn-ea"/>
              </a:rPr>
              <a:t>梯度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26635" name="Text Box 16"/>
          <p:cNvSpPr txBox="1">
            <a:spLocks noChangeArrowheads="1"/>
          </p:cNvSpPr>
          <p:nvPr/>
        </p:nvSpPr>
        <p:spPr bwMode="auto">
          <a:xfrm>
            <a:off x="1338458" y="2856628"/>
            <a:ext cx="19812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梯度幅值：</a:t>
            </a:r>
          </a:p>
        </p:txBody>
      </p:sp>
      <p:sp>
        <p:nvSpPr>
          <p:cNvPr id="26636" name="Text Box 17"/>
          <p:cNvSpPr txBox="1">
            <a:spLocks noChangeArrowheads="1"/>
          </p:cNvSpPr>
          <p:nvPr/>
        </p:nvSpPr>
        <p:spPr bwMode="auto">
          <a:xfrm>
            <a:off x="1338458" y="3917377"/>
            <a:ext cx="160813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梯度方向：</a:t>
            </a:r>
          </a:p>
        </p:txBody>
      </p:sp>
      <p:sp>
        <p:nvSpPr>
          <p:cNvPr id="26637" name="Rectangle 18"/>
          <p:cNvSpPr>
            <a:spLocks noChangeArrowheads="1"/>
          </p:cNvSpPr>
          <p:nvPr/>
        </p:nvSpPr>
        <p:spPr bwMode="auto">
          <a:xfrm>
            <a:off x="1378781" y="1031081"/>
            <a:ext cx="103050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利用</a:t>
            </a:r>
            <a:r>
              <a:rPr lang="zh-CN" altLang="en-US" sz="2400" dirty="0">
                <a:latin typeface="+mn-ea"/>
                <a:ea typeface="+mn-ea"/>
              </a:rPr>
              <a:t>关键点邻域像素的梯度方向分布</a:t>
            </a:r>
            <a:r>
              <a:rPr lang="zh-CN" altLang="en-US" sz="2400" dirty="0" smtClean="0">
                <a:latin typeface="+mn-ea"/>
                <a:ea typeface="+mn-ea"/>
              </a:rPr>
              <a:t>特性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latin typeface="+mn-ea"/>
                <a:ea typeface="+mn-ea"/>
              </a:rPr>
              <a:t>为</a:t>
            </a:r>
            <a:r>
              <a:rPr lang="zh-CN" altLang="en-US" sz="2400" dirty="0">
                <a:latin typeface="+mn-ea"/>
                <a:ea typeface="+mn-ea"/>
              </a:rPr>
              <a:t>每个关键点指定方向</a:t>
            </a:r>
            <a:r>
              <a:rPr lang="zh-CN" altLang="en-US" sz="2400" dirty="0" smtClean="0">
                <a:latin typeface="+mn-ea"/>
                <a:ea typeface="+mn-ea"/>
              </a:rPr>
              <a:t>参数，使</a:t>
            </a:r>
            <a:r>
              <a:rPr lang="zh-CN" altLang="en-US" sz="2400" dirty="0">
                <a:latin typeface="+mn-ea"/>
                <a:ea typeface="+mn-ea"/>
              </a:rPr>
              <a:t>算子具备旋转</a:t>
            </a:r>
            <a:r>
              <a:rPr lang="zh-CN" altLang="en-US" sz="2400" dirty="0" smtClean="0">
                <a:latin typeface="+mn-ea"/>
                <a:ea typeface="+mn-ea"/>
              </a:rPr>
              <a:t>不变性。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17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5689" y="2002810"/>
                <a:ext cx="2592889" cy="7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  <a:ea typeface="+mn-ea"/>
                        </a:rPr>
                        <m:t>𝑔𝑟𝑎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/>
                                  <a:ea typeface="+mn-ea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zh-CN" altLang="en-US" sz="2000" b="0" i="1" smtClean="0">
                                  <a:latin typeface="Cambria Math"/>
                                  <a:ea typeface="+mn-ea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/>
                                  <a:ea typeface="+mn-ea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zh-CN" altLang="en-US" sz="2000" b="0" i="1" smtClean="0">
                                  <a:latin typeface="Cambria Math"/>
                                  <a:ea typeface="+mn-ea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89" y="2002810"/>
                <a:ext cx="2592889" cy="7838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31678" y="2863422"/>
                <a:ext cx="7848109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  <a:ea typeface="+mn-ea"/>
                        </a:rPr>
                        <m:t>𝑚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+mn-ea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+mn-ea"/>
                                        </a:rPr>
                                        <m:t>𝑥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+mn-ea"/>
                                        </a:rPr>
                                        <m:t>+1,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+mn-ea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𝐿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−1,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𝐿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−1))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78" y="2863422"/>
                <a:ext cx="7848109" cy="7186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31678" y="3833444"/>
                <a:ext cx="4855816" cy="777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  <a:ea typeface="+mn-ea"/>
                        </a:rPr>
                        <m:t>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−1)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+1,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+mn-ea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−1,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+mn-ea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78" y="3833444"/>
                <a:ext cx="4855816" cy="7772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1274763" y="4824149"/>
                <a:ext cx="10305024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+mn-ea"/>
                    <a:ea typeface="+mn-ea"/>
                  </a:rPr>
                  <a:t>    精确</a:t>
                </a:r>
                <a:r>
                  <a:rPr lang="zh-CN" altLang="en-US" sz="2400" dirty="0">
                    <a:latin typeface="+mn-ea"/>
                    <a:ea typeface="+mn-ea"/>
                  </a:rPr>
                  <a:t>定位关键点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后，根据特征</a:t>
                </a:r>
                <a:r>
                  <a:rPr lang="zh-CN" altLang="en-US" sz="2400" dirty="0">
                    <a:latin typeface="+mn-ea"/>
                    <a:ea typeface="+mn-ea"/>
                  </a:rPr>
                  <a:t>点的尺度值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  <a:ea typeface="+mn-ea"/>
                      </a:rPr>
                      <m:t>𝜎</m:t>
                    </m:r>
                  </m:oMath>
                </a14:m>
                <a:r>
                  <a:rPr lang="zh-CN" altLang="en-US" sz="2400" dirty="0" smtClean="0">
                    <a:latin typeface="+mn-ea"/>
                    <a:ea typeface="+mn-ea"/>
                  </a:rPr>
                  <a:t>，得到</a:t>
                </a:r>
                <a:r>
                  <a:rPr lang="zh-CN" altLang="en-US" sz="2400" dirty="0">
                    <a:latin typeface="+mn-ea"/>
                    <a:ea typeface="+mn-ea"/>
                  </a:rPr>
                  <a:t>最接近这一尺度值的高斯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图像</a:t>
                </a:r>
                <a:r>
                  <a:rPr lang="zh-CN" altLang="en-US" sz="2400" dirty="0">
                    <a:latin typeface="+mn-ea"/>
                    <a:ea typeface="+mn-ea"/>
                  </a:rPr>
                  <a:t>。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2400" dirty="0">
                    <a:latin typeface="+mn-ea"/>
                    <a:ea typeface="+mn-ea"/>
                  </a:rPr>
                  <a:t>有限差分，计算以关键点为中心，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n-ea"/>
                      </a:rPr>
                      <m:t>3×1.5</m:t>
                    </m:r>
                    <m:r>
                      <a:rPr lang="zh-CN" altLang="en-US" sz="2400" b="0" i="1" smtClean="0">
                        <a:latin typeface="Cambria Math"/>
                        <a:ea typeface="+mn-ea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为半径的区域内图像梯度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的梯度方向和</a:t>
                </a:r>
                <a:r>
                  <a:rPr lang="zh-CN" altLang="en-US" sz="2400" dirty="0">
                    <a:latin typeface="+mn-ea"/>
                    <a:ea typeface="+mn-ea"/>
                  </a:rPr>
                  <a:t>幅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值。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763" y="4824149"/>
                <a:ext cx="10305024" cy="1754326"/>
              </a:xfrm>
              <a:prstGeom prst="rect">
                <a:avLst/>
              </a:prstGeom>
              <a:blipFill rotWithShape="1">
                <a:blip r:embed="rId7"/>
                <a:stretch>
                  <a:fillRect l="-887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9" name="组合 18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20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1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22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3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关键点方向分配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5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7906CED5-E9B5-4D92-B971-B4F43508BEB4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27</a:t>
            </a:fld>
            <a:endParaRPr lang="zh-CN" altLang="en-US" sz="1800" smtClean="0"/>
          </a:p>
        </p:txBody>
      </p:sp>
      <p:pic>
        <p:nvPicPr>
          <p:cNvPr id="2765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  <a:sym typeface="微软雅黑" pitchFamily="34" charset="-122"/>
              </a:rPr>
              <a:t>梯度直方图</a:t>
            </a:r>
            <a:endParaRPr lang="en-US" sz="2400" dirty="0">
              <a:latin typeface="+mn-ea"/>
              <a:ea typeface="+mn-ea"/>
              <a:sym typeface="微软雅黑" pitchFamily="34" charset="-122"/>
            </a:endParaRPr>
          </a:p>
        </p:txBody>
      </p:sp>
      <p:grpSp>
        <p:nvGrpSpPr>
          <p:cNvPr id="66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67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9" name="Title 1"/>
          <p:cNvSpPr>
            <a:spLocks noChangeArrowheads="1"/>
          </p:cNvSpPr>
          <p:nvPr/>
        </p:nvSpPr>
        <p:spPr bwMode="auto">
          <a:xfrm>
            <a:off x="1051994" y="1597168"/>
            <a:ext cx="10953372" cy="2115296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直方图统计关键点邻域内像素对应的梯度方向和幅值；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直方图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的峰值代表该特征点处邻域内图像梯度的主方向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，即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该特征点的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主方向；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梯度方向直方图将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0-360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度的范围分为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36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个柱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(bins)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，每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10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度一个柱。使用高斯函数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对直方图进行平滑，减少突变的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影响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185416" y="3977641"/>
            <a:ext cx="8266176" cy="2112530"/>
            <a:chOff x="858751" y="3889860"/>
            <a:chExt cx="7486841" cy="1908705"/>
          </a:xfrm>
        </p:grpSpPr>
        <p:grpSp>
          <p:nvGrpSpPr>
            <p:cNvPr id="18" name="组合 17"/>
            <p:cNvGrpSpPr/>
            <p:nvPr/>
          </p:nvGrpSpPr>
          <p:grpSpPr>
            <a:xfrm>
              <a:off x="858751" y="3889860"/>
              <a:ext cx="7486841" cy="1908705"/>
              <a:chOff x="2484586" y="4709160"/>
              <a:chExt cx="7486841" cy="1908705"/>
            </a:xfrm>
          </p:grpSpPr>
          <p:pic>
            <p:nvPicPr>
              <p:cNvPr id="27653" name="Picture 4" descr="or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42950"/>
              <a:stretch>
                <a:fillRect/>
              </a:stretch>
            </p:blipFill>
            <p:spPr bwMode="auto">
              <a:xfrm>
                <a:off x="2484586" y="4846320"/>
                <a:ext cx="1662795" cy="148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" name="Group 5"/>
              <p:cNvGrpSpPr>
                <a:grpSpLocks/>
              </p:cNvGrpSpPr>
              <p:nvPr/>
            </p:nvGrpSpPr>
            <p:grpSpPr bwMode="auto">
              <a:xfrm>
                <a:off x="5137864" y="4709160"/>
                <a:ext cx="4833563" cy="1908705"/>
                <a:chOff x="1381" y="2880"/>
                <a:chExt cx="3300" cy="1341"/>
              </a:xfrm>
            </p:grpSpPr>
            <p:grpSp>
              <p:nvGrpSpPr>
                <p:cNvPr id="71" name="Group 6"/>
                <p:cNvGrpSpPr>
                  <a:grpSpLocks/>
                </p:cNvGrpSpPr>
                <p:nvPr/>
              </p:nvGrpSpPr>
              <p:grpSpPr bwMode="auto">
                <a:xfrm>
                  <a:off x="1381" y="2880"/>
                  <a:ext cx="3300" cy="1315"/>
                  <a:chOff x="1056" y="2544"/>
                  <a:chExt cx="4064" cy="1656"/>
                </a:xfrm>
              </p:grpSpPr>
              <p:pic>
                <p:nvPicPr>
                  <p:cNvPr id="73" name="Picture 7" descr="descri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 r="56557" b="8105"/>
                  <a:stretch>
                    <a:fillRect/>
                  </a:stretch>
                </p:blipFill>
                <p:spPr bwMode="auto">
                  <a:xfrm>
                    <a:off x="1056" y="2544"/>
                    <a:ext cx="1505" cy="151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74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455" y="2802"/>
                    <a:ext cx="1665" cy="1398"/>
                    <a:chOff x="4080" y="3573"/>
                    <a:chExt cx="1056" cy="699"/>
                  </a:xfrm>
                </p:grpSpPr>
                <p:sp>
                  <p:nvSpPr>
                    <p:cNvPr id="75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4129" y="3573"/>
                      <a:ext cx="958" cy="11"/>
                    </a:xfrm>
                    <a:custGeom>
                      <a:avLst/>
                      <a:gdLst>
                        <a:gd name="T0" fmla="*/ 106 w 8621"/>
                        <a:gd name="T1" fmla="*/ 1 h 101"/>
                        <a:gd name="T2" fmla="*/ 106 w 8621"/>
                        <a:gd name="T3" fmla="*/ 0 h 101"/>
                        <a:gd name="T4" fmla="*/ 0 w 8621"/>
                        <a:gd name="T5" fmla="*/ 0 h 101"/>
                        <a:gd name="T6" fmla="*/ 0 w 8621"/>
                        <a:gd name="T7" fmla="*/ 1 h 101"/>
                        <a:gd name="T8" fmla="*/ 106 w 8621"/>
                        <a:gd name="T9" fmla="*/ 1 h 101"/>
                        <a:gd name="T10" fmla="*/ 105 w 8621"/>
                        <a:gd name="T11" fmla="*/ 1 h 101"/>
                        <a:gd name="T12" fmla="*/ 106 w 8621"/>
                        <a:gd name="T13" fmla="*/ 1 h 101"/>
                        <a:gd name="T14" fmla="*/ 106 w 8621"/>
                        <a:gd name="T15" fmla="*/ 0 h 101"/>
                        <a:gd name="T16" fmla="*/ 106 w 8621"/>
                        <a:gd name="T17" fmla="*/ 0 h 101"/>
                        <a:gd name="T18" fmla="*/ 106 w 8621"/>
                        <a:gd name="T19" fmla="*/ 1 h 10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8621"/>
                        <a:gd name="T31" fmla="*/ 0 h 101"/>
                        <a:gd name="T32" fmla="*/ 8621 w 8621"/>
                        <a:gd name="T33" fmla="*/ 101 h 10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8621" h="101">
                          <a:moveTo>
                            <a:pt x="8621" y="51"/>
                          </a:moveTo>
                          <a:lnTo>
                            <a:pt x="8576" y="0"/>
                          </a:lnTo>
                          <a:lnTo>
                            <a:pt x="0" y="0"/>
                          </a:lnTo>
                          <a:lnTo>
                            <a:pt x="0" y="101"/>
                          </a:lnTo>
                          <a:lnTo>
                            <a:pt x="8576" y="101"/>
                          </a:lnTo>
                          <a:lnTo>
                            <a:pt x="8530" y="51"/>
                          </a:lnTo>
                          <a:lnTo>
                            <a:pt x="8621" y="51"/>
                          </a:lnTo>
                          <a:lnTo>
                            <a:pt x="8621" y="0"/>
                          </a:lnTo>
                          <a:lnTo>
                            <a:pt x="8576" y="0"/>
                          </a:lnTo>
                          <a:lnTo>
                            <a:pt x="8621" y="51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6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76" y="3579"/>
                      <a:ext cx="11" cy="545"/>
                    </a:xfrm>
                    <a:custGeom>
                      <a:avLst/>
                      <a:gdLst>
                        <a:gd name="T0" fmla="*/ 1 w 91"/>
                        <a:gd name="T1" fmla="*/ 54 h 5457"/>
                        <a:gd name="T2" fmla="*/ 1 w 91"/>
                        <a:gd name="T3" fmla="*/ 54 h 5457"/>
                        <a:gd name="T4" fmla="*/ 1 w 91"/>
                        <a:gd name="T5" fmla="*/ 0 h 5457"/>
                        <a:gd name="T6" fmla="*/ 0 w 91"/>
                        <a:gd name="T7" fmla="*/ 0 h 5457"/>
                        <a:gd name="T8" fmla="*/ 0 w 91"/>
                        <a:gd name="T9" fmla="*/ 54 h 5457"/>
                        <a:gd name="T10" fmla="*/ 1 w 91"/>
                        <a:gd name="T11" fmla="*/ 53 h 5457"/>
                        <a:gd name="T12" fmla="*/ 1 w 91"/>
                        <a:gd name="T13" fmla="*/ 54 h 5457"/>
                        <a:gd name="T14" fmla="*/ 1 w 91"/>
                        <a:gd name="T15" fmla="*/ 54 h 5457"/>
                        <a:gd name="T16" fmla="*/ 1 w 91"/>
                        <a:gd name="T17" fmla="*/ 54 h 5457"/>
                        <a:gd name="T18" fmla="*/ 1 w 91"/>
                        <a:gd name="T19" fmla="*/ 54 h 5457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5457"/>
                        <a:gd name="T32" fmla="*/ 91 w 91"/>
                        <a:gd name="T33" fmla="*/ 5457 h 5457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5457">
                          <a:moveTo>
                            <a:pt x="46" y="5457"/>
                          </a:moveTo>
                          <a:lnTo>
                            <a:pt x="91" y="5407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0" y="5407"/>
                          </a:lnTo>
                          <a:lnTo>
                            <a:pt x="46" y="5357"/>
                          </a:lnTo>
                          <a:lnTo>
                            <a:pt x="46" y="5457"/>
                          </a:lnTo>
                          <a:lnTo>
                            <a:pt x="91" y="5457"/>
                          </a:lnTo>
                          <a:lnTo>
                            <a:pt x="91" y="5407"/>
                          </a:lnTo>
                          <a:lnTo>
                            <a:pt x="46" y="5457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7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4124" y="4114"/>
                      <a:ext cx="958" cy="10"/>
                    </a:xfrm>
                    <a:custGeom>
                      <a:avLst/>
                      <a:gdLst>
                        <a:gd name="T0" fmla="*/ 0 w 8622"/>
                        <a:gd name="T1" fmla="*/ 1 h 100"/>
                        <a:gd name="T2" fmla="*/ 1 w 8622"/>
                        <a:gd name="T3" fmla="*/ 1 h 100"/>
                        <a:gd name="T4" fmla="*/ 106 w 8622"/>
                        <a:gd name="T5" fmla="*/ 1 h 100"/>
                        <a:gd name="T6" fmla="*/ 106 w 8622"/>
                        <a:gd name="T7" fmla="*/ 0 h 100"/>
                        <a:gd name="T8" fmla="*/ 1 w 8622"/>
                        <a:gd name="T9" fmla="*/ 0 h 100"/>
                        <a:gd name="T10" fmla="*/ 1 w 8622"/>
                        <a:gd name="T11" fmla="*/ 1 h 100"/>
                        <a:gd name="T12" fmla="*/ 0 w 8622"/>
                        <a:gd name="T13" fmla="*/ 1 h 100"/>
                        <a:gd name="T14" fmla="*/ 0 w 8622"/>
                        <a:gd name="T15" fmla="*/ 1 h 100"/>
                        <a:gd name="T16" fmla="*/ 1 w 8622"/>
                        <a:gd name="T17" fmla="*/ 1 h 100"/>
                        <a:gd name="T18" fmla="*/ 0 w 8622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8622"/>
                        <a:gd name="T31" fmla="*/ 0 h 100"/>
                        <a:gd name="T32" fmla="*/ 8622 w 8622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8622" h="100">
                          <a:moveTo>
                            <a:pt x="0" y="50"/>
                          </a:moveTo>
                          <a:lnTo>
                            <a:pt x="46" y="100"/>
                          </a:lnTo>
                          <a:lnTo>
                            <a:pt x="8622" y="100"/>
                          </a:lnTo>
                          <a:lnTo>
                            <a:pt x="8622" y="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6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8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124" y="3573"/>
                      <a:ext cx="10" cy="546"/>
                    </a:xfrm>
                    <a:custGeom>
                      <a:avLst/>
                      <a:gdLst>
                        <a:gd name="T0" fmla="*/ 1 w 91"/>
                        <a:gd name="T1" fmla="*/ 0 h 5458"/>
                        <a:gd name="T2" fmla="*/ 0 w 91"/>
                        <a:gd name="T3" fmla="*/ 1 h 5458"/>
                        <a:gd name="T4" fmla="*/ 0 w 91"/>
                        <a:gd name="T5" fmla="*/ 55 h 5458"/>
                        <a:gd name="T6" fmla="*/ 1 w 91"/>
                        <a:gd name="T7" fmla="*/ 55 h 5458"/>
                        <a:gd name="T8" fmla="*/ 1 w 91"/>
                        <a:gd name="T9" fmla="*/ 1 h 5458"/>
                        <a:gd name="T10" fmla="*/ 1 w 91"/>
                        <a:gd name="T11" fmla="*/ 1 h 5458"/>
                        <a:gd name="T12" fmla="*/ 1 w 91"/>
                        <a:gd name="T13" fmla="*/ 0 h 5458"/>
                        <a:gd name="T14" fmla="*/ 0 w 91"/>
                        <a:gd name="T15" fmla="*/ 0 h 5458"/>
                        <a:gd name="T16" fmla="*/ 0 w 91"/>
                        <a:gd name="T17" fmla="*/ 1 h 5458"/>
                        <a:gd name="T18" fmla="*/ 1 w 91"/>
                        <a:gd name="T19" fmla="*/ 0 h 5458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5458"/>
                        <a:gd name="T32" fmla="*/ 91 w 91"/>
                        <a:gd name="T33" fmla="*/ 5458 h 5458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5458">
                          <a:moveTo>
                            <a:pt x="46" y="0"/>
                          </a:moveTo>
                          <a:lnTo>
                            <a:pt x="0" y="51"/>
                          </a:lnTo>
                          <a:lnTo>
                            <a:pt x="0" y="5458"/>
                          </a:lnTo>
                          <a:lnTo>
                            <a:pt x="91" y="5458"/>
                          </a:lnTo>
                          <a:lnTo>
                            <a:pt x="91" y="51"/>
                          </a:lnTo>
                          <a:lnTo>
                            <a:pt x="46" y="101"/>
                          </a:lnTo>
                          <a:lnTo>
                            <a:pt x="46" y="0"/>
                          </a:lnTo>
                          <a:lnTo>
                            <a:pt x="0" y="0"/>
                          </a:lnTo>
                          <a:lnTo>
                            <a:pt x="0" y="51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9" name="Rectangle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9" y="3984"/>
                      <a:ext cx="136" cy="135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129" y="3979"/>
                      <a:ext cx="141" cy="10"/>
                    </a:xfrm>
                    <a:custGeom>
                      <a:avLst/>
                      <a:gdLst>
                        <a:gd name="T0" fmla="*/ 16 w 1270"/>
                        <a:gd name="T1" fmla="*/ 1 h 100"/>
                        <a:gd name="T2" fmla="*/ 15 w 1270"/>
                        <a:gd name="T3" fmla="*/ 0 h 100"/>
                        <a:gd name="T4" fmla="*/ 0 w 1270"/>
                        <a:gd name="T5" fmla="*/ 0 h 100"/>
                        <a:gd name="T6" fmla="*/ 0 w 1270"/>
                        <a:gd name="T7" fmla="*/ 1 h 100"/>
                        <a:gd name="T8" fmla="*/ 15 w 1270"/>
                        <a:gd name="T9" fmla="*/ 1 h 100"/>
                        <a:gd name="T10" fmla="*/ 15 w 1270"/>
                        <a:gd name="T11" fmla="*/ 1 h 100"/>
                        <a:gd name="T12" fmla="*/ 16 w 1270"/>
                        <a:gd name="T13" fmla="*/ 1 h 100"/>
                        <a:gd name="T14" fmla="*/ 16 w 1270"/>
                        <a:gd name="T15" fmla="*/ 0 h 100"/>
                        <a:gd name="T16" fmla="*/ 15 w 1270"/>
                        <a:gd name="T17" fmla="*/ 0 h 100"/>
                        <a:gd name="T18" fmla="*/ 16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1270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180" y="50"/>
                          </a:lnTo>
                          <a:lnTo>
                            <a:pt x="1270" y="50"/>
                          </a:lnTo>
                          <a:lnTo>
                            <a:pt x="1270" y="0"/>
                          </a:lnTo>
                          <a:lnTo>
                            <a:pt x="1225" y="0"/>
                          </a:lnTo>
                          <a:lnTo>
                            <a:pt x="127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260" y="3984"/>
                      <a:ext cx="10" cy="140"/>
                    </a:xfrm>
                    <a:custGeom>
                      <a:avLst/>
                      <a:gdLst>
                        <a:gd name="T0" fmla="*/ 1 w 90"/>
                        <a:gd name="T1" fmla="*/ 14 h 1402"/>
                        <a:gd name="T2" fmla="*/ 1 w 90"/>
                        <a:gd name="T3" fmla="*/ 13 h 1402"/>
                        <a:gd name="T4" fmla="*/ 1 w 90"/>
                        <a:gd name="T5" fmla="*/ 0 h 1402"/>
                        <a:gd name="T6" fmla="*/ 0 w 90"/>
                        <a:gd name="T7" fmla="*/ 0 h 1402"/>
                        <a:gd name="T8" fmla="*/ 0 w 90"/>
                        <a:gd name="T9" fmla="*/ 13 h 1402"/>
                        <a:gd name="T10" fmla="*/ 1 w 90"/>
                        <a:gd name="T11" fmla="*/ 13 h 1402"/>
                        <a:gd name="T12" fmla="*/ 1 w 90"/>
                        <a:gd name="T13" fmla="*/ 14 h 1402"/>
                        <a:gd name="T14" fmla="*/ 1 w 90"/>
                        <a:gd name="T15" fmla="*/ 14 h 1402"/>
                        <a:gd name="T16" fmla="*/ 1 w 90"/>
                        <a:gd name="T17" fmla="*/ 13 h 1402"/>
                        <a:gd name="T18" fmla="*/ 1 w 90"/>
                        <a:gd name="T19" fmla="*/ 14 h 140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0"/>
                        <a:gd name="T31" fmla="*/ 0 h 1402"/>
                        <a:gd name="T32" fmla="*/ 90 w 90"/>
                        <a:gd name="T33" fmla="*/ 1402 h 140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0" h="1402">
                          <a:moveTo>
                            <a:pt x="45" y="1402"/>
                          </a:moveTo>
                          <a:lnTo>
                            <a:pt x="90" y="1352"/>
                          </a:lnTo>
                          <a:lnTo>
                            <a:pt x="90" y="0"/>
                          </a:lnTo>
                          <a:lnTo>
                            <a:pt x="0" y="0"/>
                          </a:lnTo>
                          <a:lnTo>
                            <a:pt x="0" y="1352"/>
                          </a:lnTo>
                          <a:lnTo>
                            <a:pt x="45" y="1302"/>
                          </a:lnTo>
                          <a:lnTo>
                            <a:pt x="45" y="1402"/>
                          </a:lnTo>
                          <a:lnTo>
                            <a:pt x="90" y="1402"/>
                          </a:lnTo>
                          <a:lnTo>
                            <a:pt x="90" y="1352"/>
                          </a:lnTo>
                          <a:lnTo>
                            <a:pt x="45" y="1402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124" y="4114"/>
                      <a:ext cx="141" cy="10"/>
                    </a:xfrm>
                    <a:custGeom>
                      <a:avLst/>
                      <a:gdLst>
                        <a:gd name="T0" fmla="*/ 0 w 1271"/>
                        <a:gd name="T1" fmla="*/ 1 h 100"/>
                        <a:gd name="T2" fmla="*/ 1 w 1271"/>
                        <a:gd name="T3" fmla="*/ 1 h 100"/>
                        <a:gd name="T4" fmla="*/ 16 w 1271"/>
                        <a:gd name="T5" fmla="*/ 1 h 100"/>
                        <a:gd name="T6" fmla="*/ 16 w 1271"/>
                        <a:gd name="T7" fmla="*/ 0 h 100"/>
                        <a:gd name="T8" fmla="*/ 1 w 1271"/>
                        <a:gd name="T9" fmla="*/ 0 h 100"/>
                        <a:gd name="T10" fmla="*/ 1 w 1271"/>
                        <a:gd name="T11" fmla="*/ 1 h 100"/>
                        <a:gd name="T12" fmla="*/ 0 w 1271"/>
                        <a:gd name="T13" fmla="*/ 1 h 100"/>
                        <a:gd name="T14" fmla="*/ 0 w 1271"/>
                        <a:gd name="T15" fmla="*/ 1 h 100"/>
                        <a:gd name="T16" fmla="*/ 1 w 1271"/>
                        <a:gd name="T17" fmla="*/ 1 h 100"/>
                        <a:gd name="T18" fmla="*/ 0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0" y="50"/>
                          </a:moveTo>
                          <a:lnTo>
                            <a:pt x="46" y="100"/>
                          </a:lnTo>
                          <a:lnTo>
                            <a:pt x="1271" y="100"/>
                          </a:lnTo>
                          <a:lnTo>
                            <a:pt x="1271" y="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6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124" y="3979"/>
                      <a:ext cx="10" cy="140"/>
                    </a:xfrm>
                    <a:custGeom>
                      <a:avLst/>
                      <a:gdLst>
                        <a:gd name="T0" fmla="*/ 1 w 91"/>
                        <a:gd name="T1" fmla="*/ 0 h 1402"/>
                        <a:gd name="T2" fmla="*/ 0 w 91"/>
                        <a:gd name="T3" fmla="*/ 0 h 1402"/>
                        <a:gd name="T4" fmla="*/ 0 w 91"/>
                        <a:gd name="T5" fmla="*/ 14 h 1402"/>
                        <a:gd name="T6" fmla="*/ 1 w 91"/>
                        <a:gd name="T7" fmla="*/ 14 h 1402"/>
                        <a:gd name="T8" fmla="*/ 1 w 91"/>
                        <a:gd name="T9" fmla="*/ 0 h 1402"/>
                        <a:gd name="T10" fmla="*/ 1 w 91"/>
                        <a:gd name="T11" fmla="*/ 1 h 1402"/>
                        <a:gd name="T12" fmla="*/ 1 w 91"/>
                        <a:gd name="T13" fmla="*/ 0 h 1402"/>
                        <a:gd name="T14" fmla="*/ 0 w 91"/>
                        <a:gd name="T15" fmla="*/ 0 h 1402"/>
                        <a:gd name="T16" fmla="*/ 0 w 91"/>
                        <a:gd name="T17" fmla="*/ 0 h 1402"/>
                        <a:gd name="T18" fmla="*/ 1 w 91"/>
                        <a:gd name="T19" fmla="*/ 0 h 140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1402"/>
                        <a:gd name="T32" fmla="*/ 91 w 91"/>
                        <a:gd name="T33" fmla="*/ 1402 h 140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1402">
                          <a:moveTo>
                            <a:pt x="46" y="0"/>
                          </a:moveTo>
                          <a:lnTo>
                            <a:pt x="0" y="50"/>
                          </a:lnTo>
                          <a:lnTo>
                            <a:pt x="0" y="1402"/>
                          </a:lnTo>
                          <a:lnTo>
                            <a:pt x="91" y="1402"/>
                          </a:lnTo>
                          <a:lnTo>
                            <a:pt x="91" y="50"/>
                          </a:lnTo>
                          <a:lnTo>
                            <a:pt x="46" y="100"/>
                          </a:lnTo>
                          <a:lnTo>
                            <a:pt x="46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4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5" y="3714"/>
                      <a:ext cx="136" cy="405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265" y="3709"/>
                      <a:ext cx="141" cy="10"/>
                    </a:xfrm>
                    <a:custGeom>
                      <a:avLst/>
                      <a:gdLst>
                        <a:gd name="T0" fmla="*/ 16 w 1271"/>
                        <a:gd name="T1" fmla="*/ 1 h 100"/>
                        <a:gd name="T2" fmla="*/ 15 w 1271"/>
                        <a:gd name="T3" fmla="*/ 0 h 100"/>
                        <a:gd name="T4" fmla="*/ 0 w 1271"/>
                        <a:gd name="T5" fmla="*/ 0 h 100"/>
                        <a:gd name="T6" fmla="*/ 0 w 1271"/>
                        <a:gd name="T7" fmla="*/ 1 h 100"/>
                        <a:gd name="T8" fmla="*/ 15 w 1271"/>
                        <a:gd name="T9" fmla="*/ 1 h 100"/>
                        <a:gd name="T10" fmla="*/ 15 w 1271"/>
                        <a:gd name="T11" fmla="*/ 1 h 100"/>
                        <a:gd name="T12" fmla="*/ 16 w 1271"/>
                        <a:gd name="T13" fmla="*/ 1 h 100"/>
                        <a:gd name="T14" fmla="*/ 16 w 1271"/>
                        <a:gd name="T15" fmla="*/ 0 h 100"/>
                        <a:gd name="T16" fmla="*/ 15 w 1271"/>
                        <a:gd name="T17" fmla="*/ 0 h 100"/>
                        <a:gd name="T18" fmla="*/ 16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1271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179" y="50"/>
                          </a:lnTo>
                          <a:lnTo>
                            <a:pt x="1271" y="50"/>
                          </a:lnTo>
                          <a:lnTo>
                            <a:pt x="1271" y="0"/>
                          </a:lnTo>
                          <a:lnTo>
                            <a:pt x="1225" y="0"/>
                          </a:lnTo>
                          <a:lnTo>
                            <a:pt x="1271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396" y="3714"/>
                      <a:ext cx="10" cy="410"/>
                    </a:xfrm>
                    <a:custGeom>
                      <a:avLst/>
                      <a:gdLst>
                        <a:gd name="T0" fmla="*/ 1 w 92"/>
                        <a:gd name="T1" fmla="*/ 41 h 4106"/>
                        <a:gd name="T2" fmla="*/ 1 w 92"/>
                        <a:gd name="T3" fmla="*/ 40 h 4106"/>
                        <a:gd name="T4" fmla="*/ 1 w 92"/>
                        <a:gd name="T5" fmla="*/ 0 h 4106"/>
                        <a:gd name="T6" fmla="*/ 0 w 92"/>
                        <a:gd name="T7" fmla="*/ 0 h 4106"/>
                        <a:gd name="T8" fmla="*/ 0 w 92"/>
                        <a:gd name="T9" fmla="*/ 40 h 4106"/>
                        <a:gd name="T10" fmla="*/ 1 w 92"/>
                        <a:gd name="T11" fmla="*/ 40 h 4106"/>
                        <a:gd name="T12" fmla="*/ 1 w 92"/>
                        <a:gd name="T13" fmla="*/ 41 h 4106"/>
                        <a:gd name="T14" fmla="*/ 1 w 92"/>
                        <a:gd name="T15" fmla="*/ 41 h 4106"/>
                        <a:gd name="T16" fmla="*/ 1 w 92"/>
                        <a:gd name="T17" fmla="*/ 40 h 4106"/>
                        <a:gd name="T18" fmla="*/ 1 w 92"/>
                        <a:gd name="T19" fmla="*/ 41 h 410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2"/>
                        <a:gd name="T31" fmla="*/ 0 h 4106"/>
                        <a:gd name="T32" fmla="*/ 92 w 92"/>
                        <a:gd name="T33" fmla="*/ 4106 h 410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2" h="4106">
                          <a:moveTo>
                            <a:pt x="46" y="4106"/>
                          </a:moveTo>
                          <a:lnTo>
                            <a:pt x="92" y="4056"/>
                          </a:lnTo>
                          <a:lnTo>
                            <a:pt x="92" y="0"/>
                          </a:lnTo>
                          <a:lnTo>
                            <a:pt x="0" y="0"/>
                          </a:lnTo>
                          <a:lnTo>
                            <a:pt x="0" y="4056"/>
                          </a:lnTo>
                          <a:lnTo>
                            <a:pt x="46" y="4006"/>
                          </a:lnTo>
                          <a:lnTo>
                            <a:pt x="46" y="4106"/>
                          </a:lnTo>
                          <a:lnTo>
                            <a:pt x="92" y="4106"/>
                          </a:lnTo>
                          <a:lnTo>
                            <a:pt x="92" y="4056"/>
                          </a:lnTo>
                          <a:lnTo>
                            <a:pt x="46" y="4106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7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260" y="4114"/>
                      <a:ext cx="141" cy="10"/>
                    </a:xfrm>
                    <a:custGeom>
                      <a:avLst/>
                      <a:gdLst>
                        <a:gd name="T0" fmla="*/ 0 w 1270"/>
                        <a:gd name="T1" fmla="*/ 1 h 100"/>
                        <a:gd name="T2" fmla="*/ 1 w 1270"/>
                        <a:gd name="T3" fmla="*/ 1 h 100"/>
                        <a:gd name="T4" fmla="*/ 16 w 1270"/>
                        <a:gd name="T5" fmla="*/ 1 h 100"/>
                        <a:gd name="T6" fmla="*/ 16 w 1270"/>
                        <a:gd name="T7" fmla="*/ 0 h 100"/>
                        <a:gd name="T8" fmla="*/ 1 w 1270"/>
                        <a:gd name="T9" fmla="*/ 0 h 100"/>
                        <a:gd name="T10" fmla="*/ 1 w 1270"/>
                        <a:gd name="T11" fmla="*/ 1 h 100"/>
                        <a:gd name="T12" fmla="*/ 0 w 1270"/>
                        <a:gd name="T13" fmla="*/ 1 h 100"/>
                        <a:gd name="T14" fmla="*/ 0 w 1270"/>
                        <a:gd name="T15" fmla="*/ 1 h 100"/>
                        <a:gd name="T16" fmla="*/ 1 w 1270"/>
                        <a:gd name="T17" fmla="*/ 1 h 100"/>
                        <a:gd name="T18" fmla="*/ 0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0" y="50"/>
                          </a:moveTo>
                          <a:lnTo>
                            <a:pt x="45" y="100"/>
                          </a:lnTo>
                          <a:lnTo>
                            <a:pt x="1270" y="100"/>
                          </a:lnTo>
                          <a:lnTo>
                            <a:pt x="1270" y="0"/>
                          </a:lnTo>
                          <a:lnTo>
                            <a:pt x="45" y="0"/>
                          </a:lnTo>
                          <a:lnTo>
                            <a:pt x="90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5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260" y="3709"/>
                      <a:ext cx="10" cy="410"/>
                    </a:xfrm>
                    <a:custGeom>
                      <a:avLst/>
                      <a:gdLst>
                        <a:gd name="T0" fmla="*/ 1 w 90"/>
                        <a:gd name="T1" fmla="*/ 0 h 4106"/>
                        <a:gd name="T2" fmla="*/ 0 w 90"/>
                        <a:gd name="T3" fmla="*/ 0 h 4106"/>
                        <a:gd name="T4" fmla="*/ 0 w 90"/>
                        <a:gd name="T5" fmla="*/ 41 h 4106"/>
                        <a:gd name="T6" fmla="*/ 1 w 90"/>
                        <a:gd name="T7" fmla="*/ 41 h 4106"/>
                        <a:gd name="T8" fmla="*/ 1 w 90"/>
                        <a:gd name="T9" fmla="*/ 0 h 4106"/>
                        <a:gd name="T10" fmla="*/ 1 w 90"/>
                        <a:gd name="T11" fmla="*/ 1 h 4106"/>
                        <a:gd name="T12" fmla="*/ 1 w 90"/>
                        <a:gd name="T13" fmla="*/ 0 h 4106"/>
                        <a:gd name="T14" fmla="*/ 0 w 90"/>
                        <a:gd name="T15" fmla="*/ 0 h 4106"/>
                        <a:gd name="T16" fmla="*/ 0 w 90"/>
                        <a:gd name="T17" fmla="*/ 0 h 4106"/>
                        <a:gd name="T18" fmla="*/ 1 w 90"/>
                        <a:gd name="T19" fmla="*/ 0 h 410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0"/>
                        <a:gd name="T31" fmla="*/ 0 h 4106"/>
                        <a:gd name="T32" fmla="*/ 90 w 90"/>
                        <a:gd name="T33" fmla="*/ 4106 h 410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0" h="4106">
                          <a:moveTo>
                            <a:pt x="45" y="0"/>
                          </a:moveTo>
                          <a:lnTo>
                            <a:pt x="0" y="50"/>
                          </a:lnTo>
                          <a:lnTo>
                            <a:pt x="0" y="4106"/>
                          </a:lnTo>
                          <a:lnTo>
                            <a:pt x="90" y="4106"/>
                          </a:lnTo>
                          <a:lnTo>
                            <a:pt x="90" y="50"/>
                          </a:lnTo>
                          <a:lnTo>
                            <a:pt x="45" y="100"/>
                          </a:lnTo>
                          <a:lnTo>
                            <a:pt x="45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849"/>
                      <a:ext cx="136" cy="270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0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396" y="3844"/>
                      <a:ext cx="141" cy="10"/>
                    </a:xfrm>
                    <a:custGeom>
                      <a:avLst/>
                      <a:gdLst>
                        <a:gd name="T0" fmla="*/ 1 w 1271"/>
                        <a:gd name="T1" fmla="*/ 1 h 100"/>
                        <a:gd name="T2" fmla="*/ 1 w 1271"/>
                        <a:gd name="T3" fmla="*/ 1 h 100"/>
                        <a:gd name="T4" fmla="*/ 16 w 1271"/>
                        <a:gd name="T5" fmla="*/ 1 h 100"/>
                        <a:gd name="T6" fmla="*/ 16 w 1271"/>
                        <a:gd name="T7" fmla="*/ 0 h 100"/>
                        <a:gd name="T8" fmla="*/ 1 w 1271"/>
                        <a:gd name="T9" fmla="*/ 0 h 100"/>
                        <a:gd name="T10" fmla="*/ 0 w 1271"/>
                        <a:gd name="T11" fmla="*/ 1 h 100"/>
                        <a:gd name="T12" fmla="*/ 1 w 1271"/>
                        <a:gd name="T13" fmla="*/ 0 h 100"/>
                        <a:gd name="T14" fmla="*/ 0 w 1271"/>
                        <a:gd name="T15" fmla="*/ 0 h 100"/>
                        <a:gd name="T16" fmla="*/ 0 w 1271"/>
                        <a:gd name="T17" fmla="*/ 1 h 100"/>
                        <a:gd name="T18" fmla="*/ 1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92" y="50"/>
                          </a:moveTo>
                          <a:lnTo>
                            <a:pt x="46" y="100"/>
                          </a:lnTo>
                          <a:lnTo>
                            <a:pt x="1271" y="100"/>
                          </a:lnTo>
                          <a:lnTo>
                            <a:pt x="1271" y="0"/>
                          </a:lnTo>
                          <a:lnTo>
                            <a:pt x="46" y="0"/>
                          </a:lnTo>
                          <a:lnTo>
                            <a:pt x="0" y="50"/>
                          </a:lnTo>
                          <a:lnTo>
                            <a:pt x="46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92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1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396" y="3849"/>
                      <a:ext cx="10" cy="275"/>
                    </a:xfrm>
                    <a:custGeom>
                      <a:avLst/>
                      <a:gdLst>
                        <a:gd name="T0" fmla="*/ 1 w 92"/>
                        <a:gd name="T1" fmla="*/ 26 h 2754"/>
                        <a:gd name="T2" fmla="*/ 1 w 92"/>
                        <a:gd name="T3" fmla="*/ 27 h 2754"/>
                        <a:gd name="T4" fmla="*/ 1 w 92"/>
                        <a:gd name="T5" fmla="*/ 0 h 2754"/>
                        <a:gd name="T6" fmla="*/ 0 w 92"/>
                        <a:gd name="T7" fmla="*/ 0 h 2754"/>
                        <a:gd name="T8" fmla="*/ 0 w 92"/>
                        <a:gd name="T9" fmla="*/ 27 h 2754"/>
                        <a:gd name="T10" fmla="*/ 1 w 92"/>
                        <a:gd name="T11" fmla="*/ 27 h 2754"/>
                        <a:gd name="T12" fmla="*/ 0 w 92"/>
                        <a:gd name="T13" fmla="*/ 27 h 2754"/>
                        <a:gd name="T14" fmla="*/ 0 w 92"/>
                        <a:gd name="T15" fmla="*/ 27 h 2754"/>
                        <a:gd name="T16" fmla="*/ 1 w 92"/>
                        <a:gd name="T17" fmla="*/ 27 h 2754"/>
                        <a:gd name="T18" fmla="*/ 1 w 92"/>
                        <a:gd name="T19" fmla="*/ 26 h 2754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2"/>
                        <a:gd name="T31" fmla="*/ 0 h 2754"/>
                        <a:gd name="T32" fmla="*/ 92 w 92"/>
                        <a:gd name="T33" fmla="*/ 2754 h 2754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2" h="2754">
                          <a:moveTo>
                            <a:pt x="46" y="2654"/>
                          </a:moveTo>
                          <a:lnTo>
                            <a:pt x="92" y="2704"/>
                          </a:lnTo>
                          <a:lnTo>
                            <a:pt x="92" y="0"/>
                          </a:lnTo>
                          <a:lnTo>
                            <a:pt x="0" y="0"/>
                          </a:lnTo>
                          <a:lnTo>
                            <a:pt x="0" y="2704"/>
                          </a:lnTo>
                          <a:lnTo>
                            <a:pt x="46" y="2754"/>
                          </a:lnTo>
                          <a:lnTo>
                            <a:pt x="0" y="2704"/>
                          </a:lnTo>
                          <a:lnTo>
                            <a:pt x="0" y="2754"/>
                          </a:lnTo>
                          <a:lnTo>
                            <a:pt x="46" y="2754"/>
                          </a:lnTo>
                          <a:lnTo>
                            <a:pt x="46" y="2654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2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4401" y="4114"/>
                      <a:ext cx="141" cy="10"/>
                    </a:xfrm>
                    <a:custGeom>
                      <a:avLst/>
                      <a:gdLst>
                        <a:gd name="T0" fmla="*/ 15 w 1270"/>
                        <a:gd name="T1" fmla="*/ 1 h 100"/>
                        <a:gd name="T2" fmla="*/ 15 w 1270"/>
                        <a:gd name="T3" fmla="*/ 0 h 100"/>
                        <a:gd name="T4" fmla="*/ 0 w 1270"/>
                        <a:gd name="T5" fmla="*/ 0 h 100"/>
                        <a:gd name="T6" fmla="*/ 0 w 1270"/>
                        <a:gd name="T7" fmla="*/ 1 h 100"/>
                        <a:gd name="T8" fmla="*/ 15 w 1270"/>
                        <a:gd name="T9" fmla="*/ 1 h 100"/>
                        <a:gd name="T10" fmla="*/ 16 w 1270"/>
                        <a:gd name="T11" fmla="*/ 1 h 100"/>
                        <a:gd name="T12" fmla="*/ 15 w 1270"/>
                        <a:gd name="T13" fmla="*/ 1 h 100"/>
                        <a:gd name="T14" fmla="*/ 16 w 1270"/>
                        <a:gd name="T15" fmla="*/ 1 h 100"/>
                        <a:gd name="T16" fmla="*/ 16 w 1270"/>
                        <a:gd name="T17" fmla="*/ 1 h 100"/>
                        <a:gd name="T18" fmla="*/ 15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1179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270" y="50"/>
                          </a:lnTo>
                          <a:lnTo>
                            <a:pt x="1225" y="100"/>
                          </a:lnTo>
                          <a:lnTo>
                            <a:pt x="1270" y="100"/>
                          </a:lnTo>
                          <a:lnTo>
                            <a:pt x="1270" y="50"/>
                          </a:lnTo>
                          <a:lnTo>
                            <a:pt x="1179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3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532" y="3844"/>
                      <a:ext cx="10" cy="275"/>
                    </a:xfrm>
                    <a:custGeom>
                      <a:avLst/>
                      <a:gdLst>
                        <a:gd name="T0" fmla="*/ 1 w 91"/>
                        <a:gd name="T1" fmla="*/ 1 h 2754"/>
                        <a:gd name="T2" fmla="*/ 0 w 91"/>
                        <a:gd name="T3" fmla="*/ 0 h 2754"/>
                        <a:gd name="T4" fmla="*/ 0 w 91"/>
                        <a:gd name="T5" fmla="*/ 27 h 2754"/>
                        <a:gd name="T6" fmla="*/ 1 w 91"/>
                        <a:gd name="T7" fmla="*/ 27 h 2754"/>
                        <a:gd name="T8" fmla="*/ 1 w 91"/>
                        <a:gd name="T9" fmla="*/ 0 h 2754"/>
                        <a:gd name="T10" fmla="*/ 1 w 91"/>
                        <a:gd name="T11" fmla="*/ 0 h 2754"/>
                        <a:gd name="T12" fmla="*/ 1 w 91"/>
                        <a:gd name="T13" fmla="*/ 0 h 2754"/>
                        <a:gd name="T14" fmla="*/ 1 w 91"/>
                        <a:gd name="T15" fmla="*/ 0 h 2754"/>
                        <a:gd name="T16" fmla="*/ 1 w 91"/>
                        <a:gd name="T17" fmla="*/ 0 h 2754"/>
                        <a:gd name="T18" fmla="*/ 1 w 91"/>
                        <a:gd name="T19" fmla="*/ 1 h 2754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2754"/>
                        <a:gd name="T32" fmla="*/ 91 w 91"/>
                        <a:gd name="T33" fmla="*/ 2754 h 2754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2754">
                          <a:moveTo>
                            <a:pt x="46" y="100"/>
                          </a:moveTo>
                          <a:lnTo>
                            <a:pt x="0" y="50"/>
                          </a:lnTo>
                          <a:lnTo>
                            <a:pt x="0" y="2754"/>
                          </a:lnTo>
                          <a:lnTo>
                            <a:pt x="91" y="2754"/>
                          </a:lnTo>
                          <a:lnTo>
                            <a:pt x="91" y="5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91" y="0"/>
                          </a:lnTo>
                          <a:lnTo>
                            <a:pt x="46" y="0"/>
                          </a:lnTo>
                          <a:lnTo>
                            <a:pt x="46" y="10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4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37" y="4029"/>
                      <a:ext cx="136" cy="90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537" y="4024"/>
                      <a:ext cx="141" cy="10"/>
                    </a:xfrm>
                    <a:custGeom>
                      <a:avLst/>
                      <a:gdLst>
                        <a:gd name="T0" fmla="*/ 16 w 1270"/>
                        <a:gd name="T1" fmla="*/ 1 h 100"/>
                        <a:gd name="T2" fmla="*/ 15 w 1270"/>
                        <a:gd name="T3" fmla="*/ 0 h 100"/>
                        <a:gd name="T4" fmla="*/ 0 w 1270"/>
                        <a:gd name="T5" fmla="*/ 0 h 100"/>
                        <a:gd name="T6" fmla="*/ 0 w 1270"/>
                        <a:gd name="T7" fmla="*/ 1 h 100"/>
                        <a:gd name="T8" fmla="*/ 15 w 1270"/>
                        <a:gd name="T9" fmla="*/ 1 h 100"/>
                        <a:gd name="T10" fmla="*/ 15 w 1270"/>
                        <a:gd name="T11" fmla="*/ 1 h 100"/>
                        <a:gd name="T12" fmla="*/ 16 w 1270"/>
                        <a:gd name="T13" fmla="*/ 1 h 100"/>
                        <a:gd name="T14" fmla="*/ 16 w 1270"/>
                        <a:gd name="T15" fmla="*/ 0 h 100"/>
                        <a:gd name="T16" fmla="*/ 15 w 1270"/>
                        <a:gd name="T17" fmla="*/ 0 h 100"/>
                        <a:gd name="T18" fmla="*/ 16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1270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180" y="50"/>
                          </a:lnTo>
                          <a:lnTo>
                            <a:pt x="1270" y="50"/>
                          </a:lnTo>
                          <a:lnTo>
                            <a:pt x="1270" y="0"/>
                          </a:lnTo>
                          <a:lnTo>
                            <a:pt x="1225" y="0"/>
                          </a:lnTo>
                          <a:lnTo>
                            <a:pt x="127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668" y="4029"/>
                      <a:ext cx="10" cy="95"/>
                    </a:xfrm>
                    <a:custGeom>
                      <a:avLst/>
                      <a:gdLst>
                        <a:gd name="T0" fmla="*/ 1 w 90"/>
                        <a:gd name="T1" fmla="*/ 9 h 952"/>
                        <a:gd name="T2" fmla="*/ 1 w 90"/>
                        <a:gd name="T3" fmla="*/ 9 h 952"/>
                        <a:gd name="T4" fmla="*/ 1 w 90"/>
                        <a:gd name="T5" fmla="*/ 0 h 952"/>
                        <a:gd name="T6" fmla="*/ 0 w 90"/>
                        <a:gd name="T7" fmla="*/ 0 h 952"/>
                        <a:gd name="T8" fmla="*/ 0 w 90"/>
                        <a:gd name="T9" fmla="*/ 9 h 952"/>
                        <a:gd name="T10" fmla="*/ 1 w 90"/>
                        <a:gd name="T11" fmla="*/ 8 h 952"/>
                        <a:gd name="T12" fmla="*/ 1 w 90"/>
                        <a:gd name="T13" fmla="*/ 9 h 952"/>
                        <a:gd name="T14" fmla="*/ 1 w 90"/>
                        <a:gd name="T15" fmla="*/ 9 h 952"/>
                        <a:gd name="T16" fmla="*/ 1 w 90"/>
                        <a:gd name="T17" fmla="*/ 9 h 952"/>
                        <a:gd name="T18" fmla="*/ 1 w 90"/>
                        <a:gd name="T19" fmla="*/ 9 h 95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0"/>
                        <a:gd name="T31" fmla="*/ 0 h 952"/>
                        <a:gd name="T32" fmla="*/ 90 w 90"/>
                        <a:gd name="T33" fmla="*/ 952 h 95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0" h="952">
                          <a:moveTo>
                            <a:pt x="45" y="952"/>
                          </a:moveTo>
                          <a:lnTo>
                            <a:pt x="90" y="902"/>
                          </a:lnTo>
                          <a:lnTo>
                            <a:pt x="90" y="0"/>
                          </a:lnTo>
                          <a:lnTo>
                            <a:pt x="0" y="0"/>
                          </a:lnTo>
                          <a:lnTo>
                            <a:pt x="0" y="902"/>
                          </a:lnTo>
                          <a:lnTo>
                            <a:pt x="45" y="852"/>
                          </a:lnTo>
                          <a:lnTo>
                            <a:pt x="45" y="952"/>
                          </a:lnTo>
                          <a:lnTo>
                            <a:pt x="90" y="952"/>
                          </a:lnTo>
                          <a:lnTo>
                            <a:pt x="90" y="902"/>
                          </a:lnTo>
                          <a:lnTo>
                            <a:pt x="45" y="952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7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32" y="4114"/>
                      <a:ext cx="141" cy="10"/>
                    </a:xfrm>
                    <a:custGeom>
                      <a:avLst/>
                      <a:gdLst>
                        <a:gd name="T0" fmla="*/ 0 w 1271"/>
                        <a:gd name="T1" fmla="*/ 1 h 100"/>
                        <a:gd name="T2" fmla="*/ 1 w 1271"/>
                        <a:gd name="T3" fmla="*/ 1 h 100"/>
                        <a:gd name="T4" fmla="*/ 16 w 1271"/>
                        <a:gd name="T5" fmla="*/ 1 h 100"/>
                        <a:gd name="T6" fmla="*/ 16 w 1271"/>
                        <a:gd name="T7" fmla="*/ 0 h 100"/>
                        <a:gd name="T8" fmla="*/ 1 w 1271"/>
                        <a:gd name="T9" fmla="*/ 0 h 100"/>
                        <a:gd name="T10" fmla="*/ 1 w 1271"/>
                        <a:gd name="T11" fmla="*/ 1 h 100"/>
                        <a:gd name="T12" fmla="*/ 0 w 1271"/>
                        <a:gd name="T13" fmla="*/ 1 h 100"/>
                        <a:gd name="T14" fmla="*/ 0 w 1271"/>
                        <a:gd name="T15" fmla="*/ 1 h 100"/>
                        <a:gd name="T16" fmla="*/ 1 w 1271"/>
                        <a:gd name="T17" fmla="*/ 1 h 100"/>
                        <a:gd name="T18" fmla="*/ 0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0" y="50"/>
                          </a:moveTo>
                          <a:lnTo>
                            <a:pt x="46" y="100"/>
                          </a:lnTo>
                          <a:lnTo>
                            <a:pt x="1271" y="100"/>
                          </a:lnTo>
                          <a:lnTo>
                            <a:pt x="1271" y="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6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8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532" y="4024"/>
                      <a:ext cx="10" cy="95"/>
                    </a:xfrm>
                    <a:custGeom>
                      <a:avLst/>
                      <a:gdLst>
                        <a:gd name="T0" fmla="*/ 1 w 91"/>
                        <a:gd name="T1" fmla="*/ 0 h 952"/>
                        <a:gd name="T2" fmla="*/ 0 w 91"/>
                        <a:gd name="T3" fmla="*/ 0 h 952"/>
                        <a:gd name="T4" fmla="*/ 0 w 91"/>
                        <a:gd name="T5" fmla="*/ 9 h 952"/>
                        <a:gd name="T6" fmla="*/ 1 w 91"/>
                        <a:gd name="T7" fmla="*/ 9 h 952"/>
                        <a:gd name="T8" fmla="*/ 1 w 91"/>
                        <a:gd name="T9" fmla="*/ 0 h 952"/>
                        <a:gd name="T10" fmla="*/ 1 w 91"/>
                        <a:gd name="T11" fmla="*/ 1 h 952"/>
                        <a:gd name="T12" fmla="*/ 1 w 91"/>
                        <a:gd name="T13" fmla="*/ 0 h 952"/>
                        <a:gd name="T14" fmla="*/ 0 w 91"/>
                        <a:gd name="T15" fmla="*/ 0 h 952"/>
                        <a:gd name="T16" fmla="*/ 0 w 91"/>
                        <a:gd name="T17" fmla="*/ 0 h 952"/>
                        <a:gd name="T18" fmla="*/ 1 w 91"/>
                        <a:gd name="T19" fmla="*/ 0 h 95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952"/>
                        <a:gd name="T32" fmla="*/ 91 w 91"/>
                        <a:gd name="T33" fmla="*/ 952 h 95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952">
                          <a:moveTo>
                            <a:pt x="46" y="0"/>
                          </a:moveTo>
                          <a:lnTo>
                            <a:pt x="0" y="50"/>
                          </a:lnTo>
                          <a:lnTo>
                            <a:pt x="0" y="952"/>
                          </a:lnTo>
                          <a:lnTo>
                            <a:pt x="91" y="952"/>
                          </a:lnTo>
                          <a:lnTo>
                            <a:pt x="91" y="50"/>
                          </a:lnTo>
                          <a:lnTo>
                            <a:pt x="46" y="100"/>
                          </a:lnTo>
                          <a:lnTo>
                            <a:pt x="46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9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3" y="3984"/>
                      <a:ext cx="136" cy="135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0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73" y="3979"/>
                      <a:ext cx="141" cy="10"/>
                    </a:xfrm>
                    <a:custGeom>
                      <a:avLst/>
                      <a:gdLst>
                        <a:gd name="T0" fmla="*/ 16 w 1271"/>
                        <a:gd name="T1" fmla="*/ 1 h 100"/>
                        <a:gd name="T2" fmla="*/ 15 w 1271"/>
                        <a:gd name="T3" fmla="*/ 0 h 100"/>
                        <a:gd name="T4" fmla="*/ 0 w 1271"/>
                        <a:gd name="T5" fmla="*/ 0 h 100"/>
                        <a:gd name="T6" fmla="*/ 0 w 1271"/>
                        <a:gd name="T7" fmla="*/ 1 h 100"/>
                        <a:gd name="T8" fmla="*/ 15 w 1271"/>
                        <a:gd name="T9" fmla="*/ 1 h 100"/>
                        <a:gd name="T10" fmla="*/ 15 w 1271"/>
                        <a:gd name="T11" fmla="*/ 1 h 100"/>
                        <a:gd name="T12" fmla="*/ 16 w 1271"/>
                        <a:gd name="T13" fmla="*/ 1 h 100"/>
                        <a:gd name="T14" fmla="*/ 16 w 1271"/>
                        <a:gd name="T15" fmla="*/ 0 h 100"/>
                        <a:gd name="T16" fmla="*/ 15 w 1271"/>
                        <a:gd name="T17" fmla="*/ 0 h 100"/>
                        <a:gd name="T18" fmla="*/ 16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1271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180" y="50"/>
                          </a:lnTo>
                          <a:lnTo>
                            <a:pt x="1271" y="50"/>
                          </a:lnTo>
                          <a:lnTo>
                            <a:pt x="1271" y="0"/>
                          </a:lnTo>
                          <a:lnTo>
                            <a:pt x="1225" y="0"/>
                          </a:lnTo>
                          <a:lnTo>
                            <a:pt x="1271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1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804" y="3984"/>
                      <a:ext cx="10" cy="140"/>
                    </a:xfrm>
                    <a:custGeom>
                      <a:avLst/>
                      <a:gdLst>
                        <a:gd name="T0" fmla="*/ 1 w 91"/>
                        <a:gd name="T1" fmla="*/ 14 h 1402"/>
                        <a:gd name="T2" fmla="*/ 1 w 91"/>
                        <a:gd name="T3" fmla="*/ 13 h 1402"/>
                        <a:gd name="T4" fmla="*/ 1 w 91"/>
                        <a:gd name="T5" fmla="*/ 0 h 1402"/>
                        <a:gd name="T6" fmla="*/ 0 w 91"/>
                        <a:gd name="T7" fmla="*/ 0 h 1402"/>
                        <a:gd name="T8" fmla="*/ 0 w 91"/>
                        <a:gd name="T9" fmla="*/ 13 h 1402"/>
                        <a:gd name="T10" fmla="*/ 1 w 91"/>
                        <a:gd name="T11" fmla="*/ 13 h 1402"/>
                        <a:gd name="T12" fmla="*/ 1 w 91"/>
                        <a:gd name="T13" fmla="*/ 14 h 1402"/>
                        <a:gd name="T14" fmla="*/ 1 w 91"/>
                        <a:gd name="T15" fmla="*/ 14 h 1402"/>
                        <a:gd name="T16" fmla="*/ 1 w 91"/>
                        <a:gd name="T17" fmla="*/ 13 h 1402"/>
                        <a:gd name="T18" fmla="*/ 1 w 91"/>
                        <a:gd name="T19" fmla="*/ 14 h 140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1402"/>
                        <a:gd name="T32" fmla="*/ 91 w 91"/>
                        <a:gd name="T33" fmla="*/ 1402 h 140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1402">
                          <a:moveTo>
                            <a:pt x="45" y="1402"/>
                          </a:moveTo>
                          <a:lnTo>
                            <a:pt x="91" y="1352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0" y="1352"/>
                          </a:lnTo>
                          <a:lnTo>
                            <a:pt x="45" y="1302"/>
                          </a:lnTo>
                          <a:lnTo>
                            <a:pt x="45" y="1402"/>
                          </a:lnTo>
                          <a:lnTo>
                            <a:pt x="91" y="1402"/>
                          </a:lnTo>
                          <a:lnTo>
                            <a:pt x="91" y="1352"/>
                          </a:lnTo>
                          <a:lnTo>
                            <a:pt x="45" y="1402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2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668" y="4114"/>
                      <a:ext cx="141" cy="10"/>
                    </a:xfrm>
                    <a:custGeom>
                      <a:avLst/>
                      <a:gdLst>
                        <a:gd name="T0" fmla="*/ 0 w 1270"/>
                        <a:gd name="T1" fmla="*/ 1 h 100"/>
                        <a:gd name="T2" fmla="*/ 1 w 1270"/>
                        <a:gd name="T3" fmla="*/ 1 h 100"/>
                        <a:gd name="T4" fmla="*/ 16 w 1270"/>
                        <a:gd name="T5" fmla="*/ 1 h 100"/>
                        <a:gd name="T6" fmla="*/ 16 w 1270"/>
                        <a:gd name="T7" fmla="*/ 0 h 100"/>
                        <a:gd name="T8" fmla="*/ 1 w 1270"/>
                        <a:gd name="T9" fmla="*/ 0 h 100"/>
                        <a:gd name="T10" fmla="*/ 1 w 1270"/>
                        <a:gd name="T11" fmla="*/ 1 h 100"/>
                        <a:gd name="T12" fmla="*/ 0 w 1270"/>
                        <a:gd name="T13" fmla="*/ 1 h 100"/>
                        <a:gd name="T14" fmla="*/ 0 w 1270"/>
                        <a:gd name="T15" fmla="*/ 1 h 100"/>
                        <a:gd name="T16" fmla="*/ 1 w 1270"/>
                        <a:gd name="T17" fmla="*/ 1 h 100"/>
                        <a:gd name="T18" fmla="*/ 0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0" y="50"/>
                          </a:moveTo>
                          <a:lnTo>
                            <a:pt x="45" y="100"/>
                          </a:lnTo>
                          <a:lnTo>
                            <a:pt x="1270" y="100"/>
                          </a:lnTo>
                          <a:lnTo>
                            <a:pt x="1270" y="0"/>
                          </a:lnTo>
                          <a:lnTo>
                            <a:pt x="45" y="0"/>
                          </a:lnTo>
                          <a:lnTo>
                            <a:pt x="90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5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3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668" y="3979"/>
                      <a:ext cx="10" cy="140"/>
                    </a:xfrm>
                    <a:custGeom>
                      <a:avLst/>
                      <a:gdLst>
                        <a:gd name="T0" fmla="*/ 1 w 90"/>
                        <a:gd name="T1" fmla="*/ 0 h 1402"/>
                        <a:gd name="T2" fmla="*/ 0 w 90"/>
                        <a:gd name="T3" fmla="*/ 0 h 1402"/>
                        <a:gd name="T4" fmla="*/ 0 w 90"/>
                        <a:gd name="T5" fmla="*/ 14 h 1402"/>
                        <a:gd name="T6" fmla="*/ 1 w 90"/>
                        <a:gd name="T7" fmla="*/ 14 h 1402"/>
                        <a:gd name="T8" fmla="*/ 1 w 90"/>
                        <a:gd name="T9" fmla="*/ 0 h 1402"/>
                        <a:gd name="T10" fmla="*/ 1 w 90"/>
                        <a:gd name="T11" fmla="*/ 1 h 1402"/>
                        <a:gd name="T12" fmla="*/ 1 w 90"/>
                        <a:gd name="T13" fmla="*/ 0 h 1402"/>
                        <a:gd name="T14" fmla="*/ 0 w 90"/>
                        <a:gd name="T15" fmla="*/ 0 h 1402"/>
                        <a:gd name="T16" fmla="*/ 0 w 90"/>
                        <a:gd name="T17" fmla="*/ 0 h 1402"/>
                        <a:gd name="T18" fmla="*/ 1 w 90"/>
                        <a:gd name="T19" fmla="*/ 0 h 140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0"/>
                        <a:gd name="T31" fmla="*/ 0 h 1402"/>
                        <a:gd name="T32" fmla="*/ 90 w 90"/>
                        <a:gd name="T33" fmla="*/ 1402 h 140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0" h="1402">
                          <a:moveTo>
                            <a:pt x="45" y="0"/>
                          </a:moveTo>
                          <a:lnTo>
                            <a:pt x="0" y="50"/>
                          </a:lnTo>
                          <a:lnTo>
                            <a:pt x="0" y="1402"/>
                          </a:lnTo>
                          <a:lnTo>
                            <a:pt x="90" y="1402"/>
                          </a:lnTo>
                          <a:lnTo>
                            <a:pt x="90" y="50"/>
                          </a:lnTo>
                          <a:lnTo>
                            <a:pt x="45" y="100"/>
                          </a:lnTo>
                          <a:lnTo>
                            <a:pt x="45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4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09" y="4074"/>
                      <a:ext cx="136" cy="45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5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4804" y="4069"/>
                      <a:ext cx="141" cy="10"/>
                    </a:xfrm>
                    <a:custGeom>
                      <a:avLst/>
                      <a:gdLst>
                        <a:gd name="T0" fmla="*/ 1 w 1271"/>
                        <a:gd name="T1" fmla="*/ 1 h 100"/>
                        <a:gd name="T2" fmla="*/ 1 w 1271"/>
                        <a:gd name="T3" fmla="*/ 1 h 100"/>
                        <a:gd name="T4" fmla="*/ 16 w 1271"/>
                        <a:gd name="T5" fmla="*/ 1 h 100"/>
                        <a:gd name="T6" fmla="*/ 16 w 1271"/>
                        <a:gd name="T7" fmla="*/ 0 h 100"/>
                        <a:gd name="T8" fmla="*/ 1 w 1271"/>
                        <a:gd name="T9" fmla="*/ 0 h 100"/>
                        <a:gd name="T10" fmla="*/ 0 w 1271"/>
                        <a:gd name="T11" fmla="*/ 1 h 100"/>
                        <a:gd name="T12" fmla="*/ 1 w 1271"/>
                        <a:gd name="T13" fmla="*/ 0 h 100"/>
                        <a:gd name="T14" fmla="*/ 0 w 1271"/>
                        <a:gd name="T15" fmla="*/ 0 h 100"/>
                        <a:gd name="T16" fmla="*/ 0 w 1271"/>
                        <a:gd name="T17" fmla="*/ 1 h 100"/>
                        <a:gd name="T18" fmla="*/ 1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91" y="50"/>
                          </a:moveTo>
                          <a:lnTo>
                            <a:pt x="45" y="100"/>
                          </a:lnTo>
                          <a:lnTo>
                            <a:pt x="1271" y="100"/>
                          </a:lnTo>
                          <a:lnTo>
                            <a:pt x="1271" y="0"/>
                          </a:lnTo>
                          <a:lnTo>
                            <a:pt x="45" y="0"/>
                          </a:lnTo>
                          <a:lnTo>
                            <a:pt x="0" y="50"/>
                          </a:lnTo>
                          <a:lnTo>
                            <a:pt x="45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91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6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04" y="4074"/>
                      <a:ext cx="10" cy="50"/>
                    </a:xfrm>
                    <a:custGeom>
                      <a:avLst/>
                      <a:gdLst>
                        <a:gd name="T0" fmla="*/ 1 w 91"/>
                        <a:gd name="T1" fmla="*/ 4 h 501"/>
                        <a:gd name="T2" fmla="*/ 1 w 91"/>
                        <a:gd name="T3" fmla="*/ 4 h 501"/>
                        <a:gd name="T4" fmla="*/ 1 w 91"/>
                        <a:gd name="T5" fmla="*/ 0 h 501"/>
                        <a:gd name="T6" fmla="*/ 0 w 91"/>
                        <a:gd name="T7" fmla="*/ 0 h 501"/>
                        <a:gd name="T8" fmla="*/ 0 w 91"/>
                        <a:gd name="T9" fmla="*/ 4 h 501"/>
                        <a:gd name="T10" fmla="*/ 1 w 91"/>
                        <a:gd name="T11" fmla="*/ 5 h 501"/>
                        <a:gd name="T12" fmla="*/ 0 w 91"/>
                        <a:gd name="T13" fmla="*/ 4 h 501"/>
                        <a:gd name="T14" fmla="*/ 0 w 91"/>
                        <a:gd name="T15" fmla="*/ 5 h 501"/>
                        <a:gd name="T16" fmla="*/ 1 w 91"/>
                        <a:gd name="T17" fmla="*/ 5 h 501"/>
                        <a:gd name="T18" fmla="*/ 1 w 91"/>
                        <a:gd name="T19" fmla="*/ 4 h 50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501"/>
                        <a:gd name="T32" fmla="*/ 91 w 91"/>
                        <a:gd name="T33" fmla="*/ 501 h 50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501">
                          <a:moveTo>
                            <a:pt x="45" y="401"/>
                          </a:moveTo>
                          <a:lnTo>
                            <a:pt x="91" y="451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0" y="451"/>
                          </a:lnTo>
                          <a:lnTo>
                            <a:pt x="45" y="501"/>
                          </a:lnTo>
                          <a:lnTo>
                            <a:pt x="0" y="451"/>
                          </a:lnTo>
                          <a:lnTo>
                            <a:pt x="0" y="501"/>
                          </a:lnTo>
                          <a:lnTo>
                            <a:pt x="45" y="501"/>
                          </a:lnTo>
                          <a:lnTo>
                            <a:pt x="45" y="401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7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09" y="4114"/>
                      <a:ext cx="141" cy="10"/>
                    </a:xfrm>
                    <a:custGeom>
                      <a:avLst/>
                      <a:gdLst>
                        <a:gd name="T0" fmla="*/ 15 w 1271"/>
                        <a:gd name="T1" fmla="*/ 1 h 100"/>
                        <a:gd name="T2" fmla="*/ 15 w 1271"/>
                        <a:gd name="T3" fmla="*/ 0 h 100"/>
                        <a:gd name="T4" fmla="*/ 0 w 1271"/>
                        <a:gd name="T5" fmla="*/ 0 h 100"/>
                        <a:gd name="T6" fmla="*/ 0 w 1271"/>
                        <a:gd name="T7" fmla="*/ 1 h 100"/>
                        <a:gd name="T8" fmla="*/ 15 w 1271"/>
                        <a:gd name="T9" fmla="*/ 1 h 100"/>
                        <a:gd name="T10" fmla="*/ 16 w 1271"/>
                        <a:gd name="T11" fmla="*/ 1 h 100"/>
                        <a:gd name="T12" fmla="*/ 15 w 1271"/>
                        <a:gd name="T13" fmla="*/ 1 h 100"/>
                        <a:gd name="T14" fmla="*/ 16 w 1271"/>
                        <a:gd name="T15" fmla="*/ 1 h 100"/>
                        <a:gd name="T16" fmla="*/ 16 w 1271"/>
                        <a:gd name="T17" fmla="*/ 1 h 100"/>
                        <a:gd name="T18" fmla="*/ 15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1180" y="50"/>
                          </a:moveTo>
                          <a:lnTo>
                            <a:pt x="1226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6" y="100"/>
                          </a:lnTo>
                          <a:lnTo>
                            <a:pt x="1271" y="50"/>
                          </a:lnTo>
                          <a:lnTo>
                            <a:pt x="1226" y="100"/>
                          </a:lnTo>
                          <a:lnTo>
                            <a:pt x="1271" y="100"/>
                          </a:lnTo>
                          <a:lnTo>
                            <a:pt x="1271" y="50"/>
                          </a:lnTo>
                          <a:lnTo>
                            <a:pt x="118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8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4940" y="4069"/>
                      <a:ext cx="10" cy="50"/>
                    </a:xfrm>
                    <a:custGeom>
                      <a:avLst/>
                      <a:gdLst>
                        <a:gd name="T0" fmla="*/ 1 w 91"/>
                        <a:gd name="T1" fmla="*/ 1 h 501"/>
                        <a:gd name="T2" fmla="*/ 0 w 91"/>
                        <a:gd name="T3" fmla="*/ 0 h 501"/>
                        <a:gd name="T4" fmla="*/ 0 w 91"/>
                        <a:gd name="T5" fmla="*/ 5 h 501"/>
                        <a:gd name="T6" fmla="*/ 1 w 91"/>
                        <a:gd name="T7" fmla="*/ 5 h 501"/>
                        <a:gd name="T8" fmla="*/ 1 w 91"/>
                        <a:gd name="T9" fmla="*/ 0 h 501"/>
                        <a:gd name="T10" fmla="*/ 1 w 91"/>
                        <a:gd name="T11" fmla="*/ 0 h 501"/>
                        <a:gd name="T12" fmla="*/ 1 w 91"/>
                        <a:gd name="T13" fmla="*/ 0 h 501"/>
                        <a:gd name="T14" fmla="*/ 1 w 91"/>
                        <a:gd name="T15" fmla="*/ 0 h 501"/>
                        <a:gd name="T16" fmla="*/ 1 w 91"/>
                        <a:gd name="T17" fmla="*/ 0 h 501"/>
                        <a:gd name="T18" fmla="*/ 1 w 91"/>
                        <a:gd name="T19" fmla="*/ 1 h 50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501"/>
                        <a:gd name="T32" fmla="*/ 91 w 91"/>
                        <a:gd name="T33" fmla="*/ 501 h 50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501">
                          <a:moveTo>
                            <a:pt x="46" y="100"/>
                          </a:moveTo>
                          <a:lnTo>
                            <a:pt x="0" y="50"/>
                          </a:lnTo>
                          <a:lnTo>
                            <a:pt x="0" y="501"/>
                          </a:lnTo>
                          <a:lnTo>
                            <a:pt x="91" y="501"/>
                          </a:lnTo>
                          <a:lnTo>
                            <a:pt x="91" y="5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91" y="0"/>
                          </a:lnTo>
                          <a:lnTo>
                            <a:pt x="46" y="0"/>
                          </a:lnTo>
                          <a:lnTo>
                            <a:pt x="46" y="10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9" name="Rectangl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5" y="4029"/>
                      <a:ext cx="137" cy="90"/>
                    </a:xfrm>
                    <a:prstGeom prst="rect">
                      <a:avLst/>
                    </a:prstGeom>
                    <a:solidFill>
                      <a:srgbClr val="DC2B1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0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4945" y="4024"/>
                      <a:ext cx="142" cy="10"/>
                    </a:xfrm>
                    <a:custGeom>
                      <a:avLst/>
                      <a:gdLst>
                        <a:gd name="T0" fmla="*/ 16 w 1270"/>
                        <a:gd name="T1" fmla="*/ 1 h 100"/>
                        <a:gd name="T2" fmla="*/ 15 w 1270"/>
                        <a:gd name="T3" fmla="*/ 0 h 100"/>
                        <a:gd name="T4" fmla="*/ 0 w 1270"/>
                        <a:gd name="T5" fmla="*/ 0 h 100"/>
                        <a:gd name="T6" fmla="*/ 0 w 1270"/>
                        <a:gd name="T7" fmla="*/ 1 h 100"/>
                        <a:gd name="T8" fmla="*/ 15 w 1270"/>
                        <a:gd name="T9" fmla="*/ 1 h 100"/>
                        <a:gd name="T10" fmla="*/ 15 w 1270"/>
                        <a:gd name="T11" fmla="*/ 1 h 100"/>
                        <a:gd name="T12" fmla="*/ 16 w 1270"/>
                        <a:gd name="T13" fmla="*/ 1 h 100"/>
                        <a:gd name="T14" fmla="*/ 16 w 1270"/>
                        <a:gd name="T15" fmla="*/ 0 h 100"/>
                        <a:gd name="T16" fmla="*/ 15 w 1270"/>
                        <a:gd name="T17" fmla="*/ 0 h 100"/>
                        <a:gd name="T18" fmla="*/ 16 w 1270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0"/>
                        <a:gd name="T31" fmla="*/ 0 h 100"/>
                        <a:gd name="T32" fmla="*/ 1270 w 1270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0" h="100">
                          <a:moveTo>
                            <a:pt x="1270" y="50"/>
                          </a:moveTo>
                          <a:lnTo>
                            <a:pt x="1225" y="0"/>
                          </a:lnTo>
                          <a:lnTo>
                            <a:pt x="0" y="0"/>
                          </a:lnTo>
                          <a:lnTo>
                            <a:pt x="0" y="100"/>
                          </a:lnTo>
                          <a:lnTo>
                            <a:pt x="1225" y="100"/>
                          </a:lnTo>
                          <a:lnTo>
                            <a:pt x="1179" y="50"/>
                          </a:lnTo>
                          <a:lnTo>
                            <a:pt x="1270" y="50"/>
                          </a:lnTo>
                          <a:lnTo>
                            <a:pt x="1270" y="0"/>
                          </a:lnTo>
                          <a:lnTo>
                            <a:pt x="1225" y="0"/>
                          </a:lnTo>
                          <a:lnTo>
                            <a:pt x="127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1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76" y="4029"/>
                      <a:ext cx="11" cy="95"/>
                    </a:xfrm>
                    <a:custGeom>
                      <a:avLst/>
                      <a:gdLst>
                        <a:gd name="T0" fmla="*/ 1 w 91"/>
                        <a:gd name="T1" fmla="*/ 9 h 952"/>
                        <a:gd name="T2" fmla="*/ 1 w 91"/>
                        <a:gd name="T3" fmla="*/ 9 h 952"/>
                        <a:gd name="T4" fmla="*/ 1 w 91"/>
                        <a:gd name="T5" fmla="*/ 0 h 952"/>
                        <a:gd name="T6" fmla="*/ 0 w 91"/>
                        <a:gd name="T7" fmla="*/ 0 h 952"/>
                        <a:gd name="T8" fmla="*/ 0 w 91"/>
                        <a:gd name="T9" fmla="*/ 9 h 952"/>
                        <a:gd name="T10" fmla="*/ 1 w 91"/>
                        <a:gd name="T11" fmla="*/ 8 h 952"/>
                        <a:gd name="T12" fmla="*/ 1 w 91"/>
                        <a:gd name="T13" fmla="*/ 9 h 952"/>
                        <a:gd name="T14" fmla="*/ 1 w 91"/>
                        <a:gd name="T15" fmla="*/ 9 h 952"/>
                        <a:gd name="T16" fmla="*/ 1 w 91"/>
                        <a:gd name="T17" fmla="*/ 9 h 952"/>
                        <a:gd name="T18" fmla="*/ 1 w 91"/>
                        <a:gd name="T19" fmla="*/ 9 h 95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952"/>
                        <a:gd name="T32" fmla="*/ 91 w 91"/>
                        <a:gd name="T33" fmla="*/ 952 h 95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952">
                          <a:moveTo>
                            <a:pt x="46" y="952"/>
                          </a:moveTo>
                          <a:lnTo>
                            <a:pt x="91" y="902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0" y="902"/>
                          </a:lnTo>
                          <a:lnTo>
                            <a:pt x="46" y="852"/>
                          </a:lnTo>
                          <a:lnTo>
                            <a:pt x="46" y="952"/>
                          </a:lnTo>
                          <a:lnTo>
                            <a:pt x="91" y="952"/>
                          </a:lnTo>
                          <a:lnTo>
                            <a:pt x="91" y="902"/>
                          </a:lnTo>
                          <a:lnTo>
                            <a:pt x="46" y="952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2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4940" y="4114"/>
                      <a:ext cx="142" cy="10"/>
                    </a:xfrm>
                    <a:custGeom>
                      <a:avLst/>
                      <a:gdLst>
                        <a:gd name="T0" fmla="*/ 0 w 1271"/>
                        <a:gd name="T1" fmla="*/ 1 h 100"/>
                        <a:gd name="T2" fmla="*/ 1 w 1271"/>
                        <a:gd name="T3" fmla="*/ 1 h 100"/>
                        <a:gd name="T4" fmla="*/ 16 w 1271"/>
                        <a:gd name="T5" fmla="*/ 1 h 100"/>
                        <a:gd name="T6" fmla="*/ 16 w 1271"/>
                        <a:gd name="T7" fmla="*/ 0 h 100"/>
                        <a:gd name="T8" fmla="*/ 1 w 1271"/>
                        <a:gd name="T9" fmla="*/ 0 h 100"/>
                        <a:gd name="T10" fmla="*/ 1 w 1271"/>
                        <a:gd name="T11" fmla="*/ 1 h 100"/>
                        <a:gd name="T12" fmla="*/ 0 w 1271"/>
                        <a:gd name="T13" fmla="*/ 1 h 100"/>
                        <a:gd name="T14" fmla="*/ 0 w 1271"/>
                        <a:gd name="T15" fmla="*/ 1 h 100"/>
                        <a:gd name="T16" fmla="*/ 1 w 1271"/>
                        <a:gd name="T17" fmla="*/ 1 h 100"/>
                        <a:gd name="T18" fmla="*/ 0 w 1271"/>
                        <a:gd name="T19" fmla="*/ 1 h 10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71"/>
                        <a:gd name="T31" fmla="*/ 0 h 100"/>
                        <a:gd name="T32" fmla="*/ 1271 w 1271"/>
                        <a:gd name="T33" fmla="*/ 100 h 10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71" h="100">
                          <a:moveTo>
                            <a:pt x="0" y="50"/>
                          </a:moveTo>
                          <a:lnTo>
                            <a:pt x="46" y="100"/>
                          </a:lnTo>
                          <a:lnTo>
                            <a:pt x="1271" y="100"/>
                          </a:lnTo>
                          <a:lnTo>
                            <a:pt x="1271" y="0"/>
                          </a:lnTo>
                          <a:lnTo>
                            <a:pt x="46" y="0"/>
                          </a:lnTo>
                          <a:lnTo>
                            <a:pt x="91" y="50"/>
                          </a:lnTo>
                          <a:lnTo>
                            <a:pt x="0" y="50"/>
                          </a:lnTo>
                          <a:lnTo>
                            <a:pt x="0" y="100"/>
                          </a:lnTo>
                          <a:lnTo>
                            <a:pt x="46" y="10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3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4940" y="4024"/>
                      <a:ext cx="10" cy="95"/>
                    </a:xfrm>
                    <a:custGeom>
                      <a:avLst/>
                      <a:gdLst>
                        <a:gd name="T0" fmla="*/ 1 w 91"/>
                        <a:gd name="T1" fmla="*/ 0 h 952"/>
                        <a:gd name="T2" fmla="*/ 0 w 91"/>
                        <a:gd name="T3" fmla="*/ 0 h 952"/>
                        <a:gd name="T4" fmla="*/ 0 w 91"/>
                        <a:gd name="T5" fmla="*/ 9 h 952"/>
                        <a:gd name="T6" fmla="*/ 1 w 91"/>
                        <a:gd name="T7" fmla="*/ 9 h 952"/>
                        <a:gd name="T8" fmla="*/ 1 w 91"/>
                        <a:gd name="T9" fmla="*/ 0 h 952"/>
                        <a:gd name="T10" fmla="*/ 1 w 91"/>
                        <a:gd name="T11" fmla="*/ 1 h 952"/>
                        <a:gd name="T12" fmla="*/ 1 w 91"/>
                        <a:gd name="T13" fmla="*/ 0 h 952"/>
                        <a:gd name="T14" fmla="*/ 0 w 91"/>
                        <a:gd name="T15" fmla="*/ 0 h 952"/>
                        <a:gd name="T16" fmla="*/ 0 w 91"/>
                        <a:gd name="T17" fmla="*/ 0 h 952"/>
                        <a:gd name="T18" fmla="*/ 1 w 91"/>
                        <a:gd name="T19" fmla="*/ 0 h 95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91"/>
                        <a:gd name="T31" fmla="*/ 0 h 952"/>
                        <a:gd name="T32" fmla="*/ 91 w 91"/>
                        <a:gd name="T33" fmla="*/ 952 h 95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91" h="952">
                          <a:moveTo>
                            <a:pt x="46" y="0"/>
                          </a:moveTo>
                          <a:lnTo>
                            <a:pt x="0" y="50"/>
                          </a:lnTo>
                          <a:lnTo>
                            <a:pt x="0" y="952"/>
                          </a:lnTo>
                          <a:lnTo>
                            <a:pt x="91" y="952"/>
                          </a:lnTo>
                          <a:lnTo>
                            <a:pt x="91" y="50"/>
                          </a:lnTo>
                          <a:lnTo>
                            <a:pt x="46" y="100"/>
                          </a:lnTo>
                          <a:lnTo>
                            <a:pt x="46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4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4160"/>
                      <a:ext cx="52" cy="9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vantGarde Bk BT" charset="0"/>
                          <a:cs typeface="Arial" pitchFamily="34" charset="0"/>
                        </a:rPr>
                        <a:t>0</a:t>
                      </a:r>
                      <a:endParaRPr lang="en-US" sz="280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5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6" y="4145"/>
                      <a:ext cx="53" cy="9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vantGarde Bk BT" charset="0"/>
                          <a:cs typeface="Arial" pitchFamily="34" charset="0"/>
                        </a:rPr>
                        <a:t>2</a:t>
                      </a:r>
                      <a:endParaRPr lang="en-US" sz="280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6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5" y="4148"/>
                      <a:ext cx="51" cy="9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p</a:t>
                      </a:r>
                      <a:endParaRPr lang="en-US" sz="28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7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4329" y="4153"/>
                      <a:ext cx="53" cy="47"/>
                    </a:xfrm>
                    <a:custGeom>
                      <a:avLst/>
                      <a:gdLst>
                        <a:gd name="T0" fmla="*/ 6 w 474"/>
                        <a:gd name="T1" fmla="*/ 5 h 476"/>
                        <a:gd name="T2" fmla="*/ 3 w 474"/>
                        <a:gd name="T3" fmla="*/ 0 h 476"/>
                        <a:gd name="T4" fmla="*/ 0 w 474"/>
                        <a:gd name="T5" fmla="*/ 5 h 476"/>
                        <a:gd name="T6" fmla="*/ 6 w 474"/>
                        <a:gd name="T7" fmla="*/ 5 h 476"/>
                        <a:gd name="T8" fmla="*/ 3 w 474"/>
                        <a:gd name="T9" fmla="*/ 0 h 476"/>
                        <a:gd name="T10" fmla="*/ 6 w 474"/>
                        <a:gd name="T11" fmla="*/ 5 h 47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474"/>
                        <a:gd name="T19" fmla="*/ 0 h 476"/>
                        <a:gd name="T20" fmla="*/ 474 w 474"/>
                        <a:gd name="T21" fmla="*/ 476 h 47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474" h="476">
                          <a:moveTo>
                            <a:pt x="474" y="476"/>
                          </a:moveTo>
                          <a:lnTo>
                            <a:pt x="238" y="0"/>
                          </a:lnTo>
                          <a:lnTo>
                            <a:pt x="0" y="476"/>
                          </a:lnTo>
                          <a:lnTo>
                            <a:pt x="474" y="476"/>
                          </a:lnTo>
                          <a:lnTo>
                            <a:pt x="238" y="0"/>
                          </a:lnTo>
                          <a:lnTo>
                            <a:pt x="474" y="476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8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350" y="4196"/>
                      <a:ext cx="11" cy="76"/>
                    </a:xfrm>
                    <a:custGeom>
                      <a:avLst/>
                      <a:gdLst>
                        <a:gd name="T0" fmla="*/ 1 w 91"/>
                        <a:gd name="T1" fmla="*/ 8 h 760"/>
                        <a:gd name="T2" fmla="*/ 1 w 91"/>
                        <a:gd name="T3" fmla="*/ 8 h 760"/>
                        <a:gd name="T4" fmla="*/ 1 w 91"/>
                        <a:gd name="T5" fmla="*/ 0 h 760"/>
                        <a:gd name="T6" fmla="*/ 0 w 91"/>
                        <a:gd name="T7" fmla="*/ 0 h 760"/>
                        <a:gd name="T8" fmla="*/ 0 w 91"/>
                        <a:gd name="T9" fmla="*/ 8 h 760"/>
                        <a:gd name="T10" fmla="*/ 1 w 91"/>
                        <a:gd name="T11" fmla="*/ 8 h 760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91"/>
                        <a:gd name="T19" fmla="*/ 0 h 760"/>
                        <a:gd name="T20" fmla="*/ 91 w 91"/>
                        <a:gd name="T21" fmla="*/ 760 h 760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91" h="760">
                          <a:moveTo>
                            <a:pt x="46" y="760"/>
                          </a:moveTo>
                          <a:lnTo>
                            <a:pt x="91" y="760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0" y="760"/>
                          </a:lnTo>
                          <a:lnTo>
                            <a:pt x="46" y="760"/>
                          </a:lnTo>
                          <a:close/>
                        </a:path>
                      </a:pathLst>
                    </a:custGeom>
                    <a:solidFill>
                      <a:srgbClr val="1F1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72" name="Rectangle 55"/>
                <p:cNvSpPr>
                  <a:spLocks noChangeArrowheads="1"/>
                </p:cNvSpPr>
                <p:nvPr/>
              </p:nvSpPr>
              <p:spPr bwMode="auto">
                <a:xfrm>
                  <a:off x="3571" y="3975"/>
                  <a:ext cx="221" cy="2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  <p:cxnSp>
            <p:nvCxnSpPr>
              <p:cNvPr id="15" name="直接箭头连接符 14"/>
              <p:cNvCxnSpPr>
                <a:stCxn id="27653" idx="3"/>
              </p:cNvCxnSpPr>
              <p:nvPr/>
            </p:nvCxnSpPr>
            <p:spPr bwMode="auto">
              <a:xfrm flipV="1">
                <a:off x="4147381" y="5587000"/>
                <a:ext cx="832951" cy="1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箭头连接符 16"/>
              <p:cNvCxnSpPr/>
              <p:nvPr/>
            </p:nvCxnSpPr>
            <p:spPr bwMode="auto">
              <a:xfrm>
                <a:off x="6927852" y="5624664"/>
                <a:ext cx="1063289" cy="11303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上箭头 12"/>
            <p:cNvSpPr/>
            <p:nvPr/>
          </p:nvSpPr>
          <p:spPr bwMode="auto">
            <a:xfrm>
              <a:off x="6809388" y="5481255"/>
              <a:ext cx="45719" cy="241612"/>
            </a:xfrm>
            <a:prstGeom prst="upArrow">
              <a:avLst/>
            </a:prstGeom>
            <a:solidFill>
              <a:schemeClr val="tx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32" name="Title 1"/>
          <p:cNvSpPr>
            <a:spLocks noChangeArrowheads="1"/>
          </p:cNvSpPr>
          <p:nvPr/>
        </p:nvSpPr>
        <p:spPr bwMode="auto">
          <a:xfrm>
            <a:off x="4980332" y="6261484"/>
            <a:ext cx="2912703" cy="3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1600" dirty="0" smtClean="0">
                <a:latin typeface="+mn-ea"/>
                <a:ea typeface="+mn-ea"/>
                <a:sym typeface="微软雅黑" pitchFamily="34" charset="-122"/>
              </a:rPr>
              <a:t>图</a:t>
            </a:r>
            <a:r>
              <a:rPr lang="en-US" altLang="zh-CN" sz="16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14</a:t>
            </a:r>
            <a:r>
              <a:rPr lang="zh-CN" altLang="en-US" sz="1600" dirty="0" smtClean="0">
                <a:latin typeface="+mn-ea"/>
                <a:ea typeface="+mn-ea"/>
                <a:sym typeface="微软雅黑" pitchFamily="34" charset="-122"/>
              </a:rPr>
              <a:t>：关键点梯度直方图示例</a:t>
            </a:r>
            <a:endParaRPr lang="en-US" sz="1600" dirty="0">
              <a:latin typeface="+mn-ea"/>
              <a:ea typeface="+mn-ea"/>
              <a:sym typeface="微软雅黑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20" name="组合 119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22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23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124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25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关键点方向分配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21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7906CED5-E9B5-4D92-B971-B4F43508BEB4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28</a:t>
            </a:fld>
            <a:endParaRPr lang="zh-CN" altLang="en-US" sz="1800" smtClean="0"/>
          </a:p>
        </p:txBody>
      </p:sp>
      <p:pic>
        <p:nvPicPr>
          <p:cNvPr id="2765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itle 1"/>
          <p:cNvSpPr>
            <a:spLocks noChangeArrowheads="1"/>
          </p:cNvSpPr>
          <p:nvPr/>
        </p:nvSpPr>
        <p:spPr bwMode="auto">
          <a:xfrm>
            <a:off x="1274763" y="1093788"/>
            <a:ext cx="78867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关键点的主方向与辅方向</a:t>
            </a:r>
          </a:p>
        </p:txBody>
      </p:sp>
      <p:grpSp>
        <p:nvGrpSpPr>
          <p:cNvPr id="66" name="Group 7"/>
          <p:cNvGrpSpPr>
            <a:grpSpLocks/>
          </p:cNvGrpSpPr>
          <p:nvPr/>
        </p:nvGrpSpPr>
        <p:grpSpPr bwMode="auto">
          <a:xfrm>
            <a:off x="838327" y="1237456"/>
            <a:ext cx="273050" cy="225425"/>
            <a:chOff x="0" y="0"/>
            <a:chExt cx="548230" cy="547940"/>
          </a:xfrm>
        </p:grpSpPr>
        <p:sp>
          <p:nvSpPr>
            <p:cNvPr id="67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9" name="Title 1"/>
          <p:cNvSpPr>
            <a:spLocks noChangeArrowheads="1"/>
          </p:cNvSpPr>
          <p:nvPr/>
        </p:nvSpPr>
        <p:spPr bwMode="auto">
          <a:xfrm>
            <a:off x="1051994" y="1597168"/>
            <a:ext cx="10953372" cy="211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ctr" hangingPunct="1">
              <a:lnSpc>
                <a:spcPct val="140000"/>
              </a:lnSpc>
              <a:buClr>
                <a:schemeClr val="accent1">
                  <a:lumMod val="75000"/>
                </a:schemeClr>
              </a:buClr>
              <a:buFontTx/>
              <a:buChar char="•"/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关键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点主方向：极值点周围区域梯度直方图的</a:t>
            </a:r>
            <a:r>
              <a:rPr lang="zh-CN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主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峰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值，也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是特征点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方向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ctr" hangingPunct="1">
              <a:lnSpc>
                <a:spcPct val="140000"/>
              </a:lnSpc>
              <a:buClr>
                <a:schemeClr val="accent1">
                  <a:lumMod val="75000"/>
                </a:schemeClr>
              </a:buClr>
            </a:pP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ctr" hangingPunct="1">
              <a:lnSpc>
                <a:spcPct val="140000"/>
              </a:lnSpc>
              <a:buClr>
                <a:schemeClr val="accent1">
                  <a:lumMod val="75000"/>
                </a:schemeClr>
              </a:buClr>
              <a:buFontTx/>
              <a:buChar char="•"/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关键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点辅方向：</a:t>
            </a:r>
            <a:r>
              <a:rPr lang="zh-CN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在梯度方向直方图中，当存在另一个相当于主峰</a:t>
            </a:r>
            <a:r>
              <a:rPr lang="zh-CN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值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80%</a:t>
            </a:r>
            <a:r>
              <a:rPr lang="zh-CN" altLang="zh-CN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能量</a:t>
            </a:r>
            <a:r>
              <a:rPr lang="zh-CN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的峰值时，则将这个方向认为是该关键点的辅方向。</a:t>
            </a: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93520" y="4189065"/>
            <a:ext cx="1021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lang="zh-CN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Lowe</a:t>
            </a:r>
            <a:r>
              <a:rPr lang="zh-CN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的论文指出大概有15%关键点具有多方向，但这些点对匹配的稳定性至为</a:t>
            </a:r>
            <a:r>
              <a:rPr lang="zh-CN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关键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zh-CN" altLang="en-US" sz="20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8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9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20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1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关键点方向分配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7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0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695A8E3-046C-447A-8299-EA9BFF23DFA7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29</a:t>
            </a:fld>
            <a:endParaRPr lang="zh-CN" altLang="en-US" sz="1800" smtClean="0"/>
          </a:p>
        </p:txBody>
      </p:sp>
      <p:pic>
        <p:nvPicPr>
          <p:cNvPr id="31748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201738" y="1098894"/>
            <a:ext cx="101368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目的：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2400" dirty="0" smtClean="0">
                <a:latin typeface="NeoSans" pitchFamily="2" charset="0"/>
                <a:ea typeface="楷体_GB2312" pitchFamily="1" charset="-122"/>
              </a:rPr>
              <a:t>   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作为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目标匹配的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依据，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用一组向量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将关键点及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关键点周围对其有贡献的像素点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描述出来，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使关键点具有更多的不变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特性，如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光照变化、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3D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视点变化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等。</a:t>
            </a:r>
            <a:endParaRPr lang="en-US" altLang="zh-CN" sz="2400" dirty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5"/>
          <a:stretch/>
        </p:blipFill>
        <p:spPr>
          <a:xfrm>
            <a:off x="2602406" y="3355848"/>
            <a:ext cx="6623890" cy="27312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85160" y="6210837"/>
            <a:ext cx="5638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图</a:t>
            </a:r>
            <a:r>
              <a:rPr lang="en-US" altLang="zh-CN" sz="1600" dirty="0" smtClean="0"/>
              <a:t>15</a:t>
            </a:r>
            <a:r>
              <a:rPr lang="zh-CN" altLang="en-US" sz="1600" dirty="0" smtClean="0"/>
              <a:t>：关键点周围区域图像梯度                       关键点描述子</a:t>
            </a:r>
            <a:endParaRPr lang="zh-CN" altLang="en-US" sz="16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21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2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23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4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描述子构造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0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07A5A369-CE3A-464D-953B-5D4525DB5BF2}" type="slidenum">
              <a:rPr lang="zh-CN" altLang="en-US" sz="2400" smtClean="0">
                <a:solidFill>
                  <a:srgbClr val="898989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eaLnBrk="1" hangingPunct="1"/>
              <a:t>3</a:t>
            </a:fld>
            <a:endParaRPr lang="zh-CN" altLang="en-US" sz="240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100" name="图片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Group 7"/>
          <p:cNvGrpSpPr>
            <a:grpSpLocks/>
          </p:cNvGrpSpPr>
          <p:nvPr/>
        </p:nvGrpSpPr>
        <p:grpSpPr bwMode="auto">
          <a:xfrm>
            <a:off x="1222375" y="1538288"/>
            <a:ext cx="273050" cy="225425"/>
            <a:chOff x="0" y="0"/>
            <a:chExt cx="548230" cy="547940"/>
          </a:xfrm>
        </p:grpSpPr>
        <p:sp>
          <p:nvSpPr>
            <p:cNvPr id="4120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121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4102" name="矩形 1"/>
          <p:cNvSpPr>
            <a:spLocks noChangeArrowheads="1"/>
          </p:cNvSpPr>
          <p:nvPr/>
        </p:nvSpPr>
        <p:spPr bwMode="auto">
          <a:xfrm>
            <a:off x="1647825" y="1479550"/>
            <a:ext cx="872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一种特征提取算法（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Calibri" pitchFamily="34" charset="0"/>
              </a:rPr>
              <a:t>Lowe 1999, 2004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）； </a:t>
            </a: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4103" name="Group 11"/>
          <p:cNvGrpSpPr>
            <a:grpSpLocks/>
          </p:cNvGrpSpPr>
          <p:nvPr/>
        </p:nvGrpSpPr>
        <p:grpSpPr bwMode="auto">
          <a:xfrm>
            <a:off x="1241425" y="2336800"/>
            <a:ext cx="273050" cy="225425"/>
            <a:chOff x="0" y="0"/>
            <a:chExt cx="548230" cy="547940"/>
          </a:xfrm>
        </p:grpSpPr>
        <p:sp>
          <p:nvSpPr>
            <p:cNvPr id="4118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119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4104" name="矩形 11"/>
          <p:cNvSpPr>
            <a:spLocks noChangeArrowheads="1"/>
          </p:cNvSpPr>
          <p:nvPr/>
        </p:nvSpPr>
        <p:spPr bwMode="auto">
          <a:xfrm>
            <a:off x="1722438" y="2263775"/>
            <a:ext cx="9726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楷体_GB2312" pitchFamily="1" charset="-122"/>
              </a:rPr>
              <a:t>一种基于尺度空间的、对图像缩放、旋转甚至仿射变换保持不变性的图像局部特征描述算子；</a:t>
            </a:r>
            <a:endParaRPr lang="zh-CN" altLang="en-US" sz="24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grpSp>
        <p:nvGrpSpPr>
          <p:cNvPr id="4105" name="Group 15"/>
          <p:cNvGrpSpPr>
            <a:grpSpLocks/>
          </p:cNvGrpSpPr>
          <p:nvPr/>
        </p:nvGrpSpPr>
        <p:grpSpPr bwMode="auto">
          <a:xfrm>
            <a:off x="1230313" y="3421063"/>
            <a:ext cx="273050" cy="225425"/>
            <a:chOff x="0" y="0"/>
            <a:chExt cx="548230" cy="547940"/>
          </a:xfrm>
        </p:grpSpPr>
        <p:sp>
          <p:nvSpPr>
            <p:cNvPr id="411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117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4106" name="Group 18"/>
          <p:cNvGrpSpPr>
            <a:grpSpLocks/>
          </p:cNvGrpSpPr>
          <p:nvPr/>
        </p:nvGrpSpPr>
        <p:grpSpPr bwMode="auto">
          <a:xfrm>
            <a:off x="1230313" y="4327525"/>
            <a:ext cx="274637" cy="225425"/>
            <a:chOff x="0" y="0"/>
            <a:chExt cx="548230" cy="547940"/>
          </a:xfrm>
        </p:grpSpPr>
        <p:sp>
          <p:nvSpPr>
            <p:cNvPr id="4114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115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4107" name="矩形 12"/>
          <p:cNvSpPr>
            <a:spLocks noChangeArrowheads="1"/>
          </p:cNvSpPr>
          <p:nvPr/>
        </p:nvSpPr>
        <p:spPr bwMode="auto">
          <a:xfrm>
            <a:off x="1722438" y="3338513"/>
            <a:ext cx="9521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Calibri" pitchFamily="34" charset="0"/>
              </a:rPr>
              <a:t>SIFT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描述子性能评价最佳（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Calibri" pitchFamily="34" charset="0"/>
              </a:rPr>
              <a:t>Mikolajczyk&amp;Schmid, 2005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）； </a:t>
            </a: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8" name="矩形 16"/>
          <p:cNvSpPr>
            <a:spLocks noChangeArrowheads="1"/>
          </p:cNvSpPr>
          <p:nvPr/>
        </p:nvSpPr>
        <p:spPr bwMode="auto">
          <a:xfrm>
            <a:off x="1781175" y="4254500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迄今使用最为广泛的一种特征； </a:t>
            </a: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9" name="矩形 19"/>
          <p:cNvSpPr>
            <a:spLocks noChangeArrowheads="1"/>
          </p:cNvSpPr>
          <p:nvPr/>
        </p:nvSpPr>
        <p:spPr bwMode="auto">
          <a:xfrm>
            <a:off x="1844675" y="5284788"/>
            <a:ext cx="72635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此算法有其专利，专利拥有者为英属哥伦比亚大学。</a:t>
            </a:r>
          </a:p>
        </p:txBody>
      </p:sp>
      <p:grpSp>
        <p:nvGrpSpPr>
          <p:cNvPr id="4110" name="Group 24"/>
          <p:cNvGrpSpPr>
            <a:grpSpLocks/>
          </p:cNvGrpSpPr>
          <p:nvPr/>
        </p:nvGrpSpPr>
        <p:grpSpPr bwMode="auto">
          <a:xfrm>
            <a:off x="1279525" y="5387975"/>
            <a:ext cx="273050" cy="225425"/>
            <a:chOff x="0" y="0"/>
            <a:chExt cx="548230" cy="547940"/>
          </a:xfrm>
        </p:grpSpPr>
        <p:sp>
          <p:nvSpPr>
            <p:cNvPr id="4112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113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sp>
          <p:nvSpPr>
            <p:cNvPr id="4122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4123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1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、</a:t>
              </a:r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SIFT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简介</a:t>
              </a:r>
            </a:p>
          </p:txBody>
        </p:sp>
        <p:sp>
          <p:nvSpPr>
            <p:cNvPr id="4124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4111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rPr>
                <a:t>SIFT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算法介绍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75222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695A8E3-046C-447A-8299-EA9BFF23DFA7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30</a:t>
            </a:fld>
            <a:endParaRPr lang="zh-CN" altLang="en-US" sz="1800" smtClean="0"/>
          </a:p>
        </p:txBody>
      </p:sp>
      <p:pic>
        <p:nvPicPr>
          <p:cNvPr id="31748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110298" y="1254342"/>
            <a:ext cx="10990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步骤</a:t>
            </a:r>
            <a:r>
              <a:rPr lang="en-US" altLang="zh-CN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1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rPr>
              <a:t>：计算描述子所需图像区</a:t>
            </a:r>
            <a:endParaRPr lang="en-US" altLang="zh-CN" sz="2400" dirty="0">
              <a:latin typeface="Times New Roman" pitchFamily="18" charset="0"/>
              <a:ea typeface="+mn-ea"/>
              <a:cs typeface="Times New Roman" pitchFamily="18" charset="0"/>
              <a:sym typeface="微软雅黑" pitchFamily="34" charset="-122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2400" dirty="0" smtClean="0">
                <a:latin typeface="NeoSans" pitchFamily="2" charset="0"/>
                <a:ea typeface="楷体_GB2312" pitchFamily="1" charset="-122"/>
              </a:rPr>
              <a:t>    </a:t>
            </a:r>
            <a:r>
              <a:rPr lang="zh-CN" altLang="zh-CN" sz="2400" dirty="0" smtClean="0">
                <a:latin typeface="NeoSans" pitchFamily="2" charset="0"/>
                <a:ea typeface="楷体_GB2312" pitchFamily="1" charset="-122"/>
              </a:rPr>
              <a:t>描述</a:t>
            </a:r>
            <a:r>
              <a:rPr lang="zh-CN" altLang="zh-CN" sz="2400" dirty="0">
                <a:latin typeface="NeoSans" pitchFamily="2" charset="0"/>
                <a:ea typeface="楷体_GB2312" pitchFamily="1" charset="-122"/>
              </a:rPr>
              <a:t>子梯度方向直方图由关键点所在尺度的模糊图像计算产生。图像区域的半径通过下式计算</a:t>
            </a:r>
            <a:r>
              <a:rPr lang="zh-CN" altLang="en-US" sz="2400" dirty="0" smtClean="0">
                <a:latin typeface="NeoSans" pitchFamily="2" charset="0"/>
                <a:ea typeface="楷体_GB2312" pitchFamily="1" charset="-122"/>
              </a:rPr>
              <a:t>：</a:t>
            </a:r>
            <a:endParaRPr lang="zh-CN" altLang="en-US" sz="2400" dirty="0">
              <a:latin typeface="NeoSans" pitchFamily="2" charset="0"/>
              <a:ea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36292" y="3008668"/>
                <a:ext cx="4659352" cy="86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𝑟𝑎𝑑𝑖𝑢𝑠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2" y="3008668"/>
                <a:ext cx="4659352" cy="8681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11983" y="4286750"/>
                <a:ext cx="720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  <a:ea typeface="+mn-ea"/>
                      </a:rPr>
                      <m:t>其中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n-ea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是关键点所在组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(Octave)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的组内尺度，</a:t>
                </a:r>
                <a:r>
                  <a:rPr lang="en-US" altLang="zh-CN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zh-CN" sz="2400" b="0" i="1" smtClean="0">
                        <a:latin typeface="Cambria Math"/>
                        <a:ea typeface="+mn-ea"/>
                      </a:rPr>
                      <m:t>=4</m:t>
                    </m:r>
                  </m:oMath>
                </a14:m>
                <a:endParaRPr lang="zh-CN" altLang="en-US" sz="24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983" y="4286750"/>
                <a:ext cx="720517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677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7" name="组合 16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0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21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2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描述子构造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8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4F07196-3FD8-4706-899C-495B81AA5A16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31</a:t>
            </a:fld>
            <a:endParaRPr lang="zh-CN" altLang="en-US" sz="1800" smtClean="0"/>
          </a:p>
        </p:txBody>
      </p:sp>
      <p:pic>
        <p:nvPicPr>
          <p:cNvPr id="3379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 Box 10"/>
          <p:cNvSpPr txBox="1">
            <a:spLocks noChangeArrowheads="1"/>
          </p:cNvSpPr>
          <p:nvPr/>
        </p:nvSpPr>
        <p:spPr bwMode="auto">
          <a:xfrm>
            <a:off x="784225" y="987065"/>
            <a:ext cx="7839075" cy="9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步骤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2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：旋转主方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向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  <a:sym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         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将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坐标轴转为关键点的方向，确保旋转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微软雅黑" pitchFamily="34" charset="-122"/>
              </a:rPr>
              <a:t>不变性。</a:t>
            </a:r>
            <a:endParaRPr lang="en-US" altLang="zh-CN" sz="2000" dirty="0">
              <a:latin typeface="Times New Roman" pitchFamily="18" charset="0"/>
              <a:cs typeface="Times New Roman" pitchFamily="18" charset="0"/>
              <a:sym typeface="微软雅黑" pitchFamily="34" charset="-122"/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1497457" y="5090720"/>
            <a:ext cx="7443788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</a:pPr>
            <a:r>
              <a:rPr lang="zh-CN" altLang="en-US" sz="2000" dirty="0">
                <a:ea typeface="楷体_GB2312" pitchFamily="1" charset="-122"/>
              </a:rPr>
              <a:t>那么旋转角度后新坐标为：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/>
              <a:t>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73273" y="2243117"/>
            <a:ext cx="5350027" cy="2362697"/>
            <a:chOff x="3273273" y="2243117"/>
            <a:chExt cx="5350027" cy="2362697"/>
          </a:xfrm>
        </p:grpSpPr>
        <p:grpSp>
          <p:nvGrpSpPr>
            <p:cNvPr id="20" name="组合 19"/>
            <p:cNvGrpSpPr/>
            <p:nvPr/>
          </p:nvGrpSpPr>
          <p:grpSpPr>
            <a:xfrm>
              <a:off x="3273273" y="2243117"/>
              <a:ext cx="2300352" cy="2324819"/>
              <a:chOff x="3273273" y="2243117"/>
              <a:chExt cx="2300352" cy="2324819"/>
            </a:xfrm>
          </p:grpSpPr>
          <p:pic>
            <p:nvPicPr>
              <p:cNvPr id="18" name="Picture 7" descr="descrip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r="56557" b="8105"/>
              <a:stretch>
                <a:fillRect/>
              </a:stretch>
            </p:blipFill>
            <p:spPr bwMode="auto">
              <a:xfrm>
                <a:off x="3273273" y="2243117"/>
                <a:ext cx="2247361" cy="23248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cxnSp>
            <p:nvCxnSpPr>
              <p:cNvPr id="4" name="直接箭头连接符 3"/>
              <p:cNvCxnSpPr/>
              <p:nvPr/>
            </p:nvCxnSpPr>
            <p:spPr bwMode="auto">
              <a:xfrm flipV="1">
                <a:off x="4289342" y="2543748"/>
                <a:ext cx="886968" cy="93268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402374" y="3476436"/>
                <a:ext cx="1773936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4289342" y="2543748"/>
                <a:ext cx="0" cy="1847088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弧形 8"/>
              <p:cNvSpPr/>
              <p:nvPr/>
            </p:nvSpPr>
            <p:spPr bwMode="auto">
              <a:xfrm rot="21420221">
                <a:off x="4494224" y="3159299"/>
                <a:ext cx="230308" cy="323377"/>
              </a:xfrm>
              <a:prstGeom prst="arc">
                <a:avLst>
                  <a:gd name="adj1" fmla="val 15656919"/>
                  <a:gd name="adj2" fmla="val 4514448"/>
                </a:avLst>
              </a:prstGeom>
              <a:noFill/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88263" y="2359082"/>
                    <a:ext cx="3853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8263" y="2359082"/>
                    <a:ext cx="385362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组合 28"/>
            <p:cNvGrpSpPr/>
            <p:nvPr/>
          </p:nvGrpSpPr>
          <p:grpSpPr>
            <a:xfrm rot="2773793">
              <a:off x="6310715" y="2293228"/>
              <a:ext cx="2300352" cy="2324819"/>
              <a:chOff x="2732971" y="2040233"/>
              <a:chExt cx="2300352" cy="2324819"/>
            </a:xfrm>
          </p:grpSpPr>
          <p:pic>
            <p:nvPicPr>
              <p:cNvPr id="30" name="Picture 7" descr="descrip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r="56557" b="8105"/>
              <a:stretch>
                <a:fillRect/>
              </a:stretch>
            </p:blipFill>
            <p:spPr bwMode="auto">
              <a:xfrm>
                <a:off x="2732971" y="2040233"/>
                <a:ext cx="2247361" cy="23248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cxnSp>
            <p:nvCxnSpPr>
              <p:cNvPr id="31" name="直接箭头连接符 30"/>
              <p:cNvCxnSpPr/>
              <p:nvPr/>
            </p:nvCxnSpPr>
            <p:spPr bwMode="auto">
              <a:xfrm flipV="1">
                <a:off x="3749040" y="2340864"/>
                <a:ext cx="886968" cy="93268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2862072" y="3273552"/>
                <a:ext cx="1773936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3749040" y="2340864"/>
                <a:ext cx="0" cy="1847088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4" name="弧形 33"/>
              <p:cNvSpPr/>
              <p:nvPr/>
            </p:nvSpPr>
            <p:spPr bwMode="auto">
              <a:xfrm rot="21420221">
                <a:off x="3953922" y="2956415"/>
                <a:ext cx="230308" cy="323377"/>
              </a:xfrm>
              <a:prstGeom prst="arc">
                <a:avLst>
                  <a:gd name="adj1" fmla="val 15656919"/>
                  <a:gd name="adj2" fmla="val 4514448"/>
                </a:avLst>
              </a:prstGeom>
              <a:noFill/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4647961" y="2156198"/>
                    <a:ext cx="3853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7961" y="2156198"/>
                    <a:ext cx="385362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5792" y="5744176"/>
                <a:ext cx="324717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𝑜𝑠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92" y="5744176"/>
                <a:ext cx="3247171" cy="71468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649333" y="4752166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图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：坐标轴旋转</a:t>
            </a:r>
            <a:endParaRPr lang="zh-CN" altLang="en-US" sz="1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38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39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40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41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描述子构造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37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2F2A0CA7-0DCA-48F1-BA57-172072320D2A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32</a:t>
            </a:fld>
            <a:endParaRPr lang="zh-CN" altLang="en-US" sz="1800" smtClean="0"/>
          </a:p>
        </p:txBody>
      </p:sp>
      <p:pic>
        <p:nvPicPr>
          <p:cNvPr id="3482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1" name="Rectangle 40"/>
          <p:cNvSpPr>
            <a:spLocks noChangeArrowheads="1"/>
          </p:cNvSpPr>
          <p:nvPr/>
        </p:nvSpPr>
        <p:spPr bwMode="auto">
          <a:xfrm>
            <a:off x="1284288" y="3600990"/>
            <a:ext cx="8229600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zh-CN" altLang="en-US" sz="2000" dirty="0">
              <a:latin typeface="楷体_GB2312" pitchFamily="1" charset="-122"/>
              <a:ea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40571" y="1014212"/>
                <a:ext cx="10032560" cy="552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步骤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3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：生成描述子</a:t>
                </a:r>
                <a:endParaRPr lang="en-US" altLang="zh-CN" sz="2400" dirty="0" smtClean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400" dirty="0" smtClean="0">
                    <a:latin typeface="楷体_GB2312" pitchFamily="1" charset="-122"/>
                    <a:ea typeface="楷体_GB2312" pitchFamily="1" charset="-122"/>
                  </a:rPr>
                  <a:t>    </a:t>
                </a:r>
                <a:r>
                  <a:rPr lang="zh-CN" altLang="en-US" sz="2400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2400" dirty="0">
                    <a:latin typeface="+mn-ea"/>
                    <a:ea typeface="+mn-ea"/>
                  </a:rPr>
                  <a:t>图像半径区域内对每个像素点求其梯度幅值和方向，然后对每个梯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400" dirty="0">
                    <a:latin typeface="+mn-ea"/>
                    <a:ea typeface="+mn-ea"/>
                  </a:rPr>
                  <a:t>度幅值乘以高斯权重参数，生成方向直方图。 </a:t>
                </a: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cs typeface="Times New Roman" pitchFamily="18" charset="0"/>
                      </a:rPr>
                      <m:t>𝑤𝑒𝑖𝑔h𝑡</m:t>
                    </m:r>
                    <m:r>
                      <a:rPr lang="en-US" altLang="zh-CN" sz="20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𝑔𝑟𝑎𝑑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cs typeface="Times New Roman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000" b="0" i="1" smtClean="0">
                                <a:latin typeface="Cambria Math"/>
                                <a:cs typeface="Times New Roman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exp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⁡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是</a:t>
                </a:r>
                <a:r>
                  <a:rPr lang="zh-CN" altLang="zh-CN" sz="2400" dirty="0">
                    <a:latin typeface="NeoSans" pitchFamily="2" charset="0"/>
                    <a:ea typeface="楷体_GB2312" pitchFamily="1" charset="-122"/>
                  </a:rPr>
                  <a:t>该点与关键点的</a:t>
                </a:r>
                <a:r>
                  <a:rPr lang="zh-CN" altLang="zh-CN" sz="2400" dirty="0" smtClean="0">
                    <a:latin typeface="NeoSans" pitchFamily="2" charset="0"/>
                    <a:ea typeface="楷体_GB2312" pitchFamily="1" charset="-122"/>
                  </a:rPr>
                  <a:t>列距离</a:t>
                </a:r>
                <a:r>
                  <a:rPr lang="zh-CN" altLang="en-US" sz="2400" dirty="0" smtClean="0">
                    <a:latin typeface="NeoSans" pitchFamily="2" charset="0"/>
                    <a:ea typeface="楷体_GB2312" pitchFamily="1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NeoSans" pitchFamily="2" charset="0"/>
                    <a:ea typeface="楷体_GB2312" pitchFamily="1" charset="-122"/>
                  </a:rPr>
                  <a:t>是</a:t>
                </a:r>
                <a:r>
                  <a:rPr lang="zh-CN" altLang="zh-CN" sz="2400" dirty="0">
                    <a:latin typeface="NeoSans" pitchFamily="2" charset="0"/>
                    <a:ea typeface="楷体_GB2312" pitchFamily="1" charset="-122"/>
                  </a:rPr>
                  <a:t>该点与关键点的</a:t>
                </a:r>
                <a:r>
                  <a:rPr lang="zh-CN" altLang="en-US" sz="2400" dirty="0" smtClean="0">
                    <a:latin typeface="NeoSans" pitchFamily="2" charset="0"/>
                    <a:ea typeface="楷体_GB2312" pitchFamily="1" charset="-122"/>
                  </a:rPr>
                  <a:t>行</a:t>
                </a:r>
                <a:r>
                  <a:rPr lang="zh-CN" altLang="zh-CN" sz="2400" dirty="0" smtClean="0">
                    <a:latin typeface="NeoSans" pitchFamily="2" charset="0"/>
                    <a:ea typeface="楷体_GB2312" pitchFamily="1" charset="-122"/>
                  </a:rPr>
                  <a:t>距离</a:t>
                </a:r>
                <a:r>
                  <a:rPr lang="zh-CN" altLang="en-US" sz="2400" dirty="0" smtClean="0">
                    <a:latin typeface="NeoSans" pitchFamily="2" charset="0"/>
                    <a:ea typeface="楷体_GB2312" pitchFamily="1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是</a:t>
                </a:r>
                <a:r>
                  <a:rPr lang="zh-CN" altLang="zh-CN" sz="2400" dirty="0">
                    <a:latin typeface="NeoSans" pitchFamily="2" charset="0"/>
                    <a:ea typeface="楷体_GB2312" pitchFamily="1" charset="-122"/>
                  </a:rPr>
                  <a:t>描述子窗口</a:t>
                </a:r>
                <a:r>
                  <a:rPr lang="zh-CN" altLang="zh-CN" sz="2400" dirty="0" smtClean="0">
                    <a:latin typeface="NeoSans" pitchFamily="2" charset="0"/>
                    <a:ea typeface="楷体_GB2312" pitchFamily="1" charset="-122"/>
                  </a:rPr>
                  <a:t>宽度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  <a:ea typeface="楷体_GB2312" pitchFamily="1" charset="-122"/>
                      </a:rPr>
                      <m:t>3</m:t>
                    </m:r>
                    <m:r>
                      <a:rPr lang="zh-CN" altLang="en-US" sz="2800" b="0" i="1" smtClean="0">
                        <a:latin typeface="Cambria Math"/>
                        <a:ea typeface="楷体_GB2312" pitchFamily="1" charset="-122"/>
                      </a:rPr>
                      <m:t>𝜎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zh-CN" altLang="zh-CN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直方图列</a:t>
                </a:r>
                <a:r>
                  <a:rPr lang="zh-CN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数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(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取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4)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。</a:t>
                </a:r>
                <a:endParaRPr lang="en-US" altLang="zh-CN" sz="2400" dirty="0" smtClean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</a:t>
                </a: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在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关键点尺度空间内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4*4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的窗口中计算的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个方向的梯度信息，生成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128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维的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SIFT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维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特征向量。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1" y="1014212"/>
                <a:ext cx="10032560" cy="5526385"/>
              </a:xfrm>
              <a:prstGeom prst="rect">
                <a:avLst/>
              </a:prstGeom>
              <a:blipFill rotWithShape="1">
                <a:blip r:embed="rId4"/>
                <a:stretch>
                  <a:fillRect l="-973" b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r="34508" b="42536"/>
          <a:stretch/>
        </p:blipFill>
        <p:spPr>
          <a:xfrm>
            <a:off x="6831655" y="4146702"/>
            <a:ext cx="3254177" cy="132413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3" name="组合 12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5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6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17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8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描述子构造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4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9596F6-35BB-4786-B9B9-B16049A60F28}" type="datetime1">
              <a:rPr lang="zh-CN" altLang="en-US" smtClean="0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16" y="176128"/>
            <a:ext cx="10140696" cy="668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1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2F2A0CA7-0DCA-48F1-BA57-172072320D2A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34</a:t>
            </a:fld>
            <a:endParaRPr lang="zh-CN" altLang="en-US" sz="1800" dirty="0" smtClean="0"/>
          </a:p>
        </p:txBody>
      </p:sp>
      <p:pic>
        <p:nvPicPr>
          <p:cNvPr id="3482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1" name="Rectangle 40"/>
          <p:cNvSpPr>
            <a:spLocks noChangeArrowheads="1"/>
          </p:cNvSpPr>
          <p:nvPr/>
        </p:nvSpPr>
        <p:spPr bwMode="auto">
          <a:xfrm>
            <a:off x="1284288" y="3600990"/>
            <a:ext cx="8229600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zh-CN" altLang="en-US" sz="2000" dirty="0">
              <a:latin typeface="楷体_GB2312" pitchFamily="1" charset="-122"/>
              <a:ea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40570" y="1114796"/>
                <a:ext cx="11474645" cy="4598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步骤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4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：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归一化处理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：</a:t>
                </a:r>
                <a:endParaRPr lang="en-US" altLang="zh-CN" sz="2400" dirty="0" smtClean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       将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特征向量长度归一化，进一步去除光照变化影响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。</a:t>
                </a:r>
                <a:endParaRPr lang="en-US" altLang="zh-CN" sz="2400" dirty="0" smtClean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endParaRPr lang="en-US" altLang="zh-CN" sz="2400" dirty="0" smtClean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endParaRPr lang="en-US" altLang="zh-CN" sz="2400" dirty="0" smtClean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        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𝑊</m:t>
                    </m:r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128</m:t>
                            </m:r>
                          </m:sub>
                        </m:sSub>
                      </m:e>
                    </m:d>
                    <m:r>
                      <a:rPr lang="zh-CN" altLang="en-US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是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得到的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128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维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SIFT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描述子，如果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 </m:t>
                    </m:r>
                    <m:r>
                      <a:rPr lang="zh-CN" altLang="en-US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值</m:t>
                    </m:r>
                    <m:r>
                      <a:rPr lang="zh-CN" altLang="en-US" sz="2400" i="1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大于</m:t>
                    </m:r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0.2</m:t>
                    </m:r>
                    <m:r>
                      <a:rPr lang="zh-CN" altLang="en-US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，</m:t>
                    </m:r>
                    <m:r>
                      <a:rPr lang="zh-CN" altLang="en-US" sz="2400" i="1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设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=0.2</m:t>
                    </m:r>
                    <m:r>
                      <a:rPr lang="zh-CN" altLang="en-US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。</m:t>
                    </m:r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  <a:sym typeface="微软雅黑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cs typeface="Times New Roman" pitchFamily="18" charset="0"/>
                                <a:sym typeface="微软雅黑" pitchFamily="34" charset="-122"/>
                              </a:rPr>
                              <m:t>128</m:t>
                            </m:r>
                          </m:sub>
                        </m:sSub>
                      </m:e>
                    </m:d>
                    <m:r>
                      <a:rPr lang="zh-CN" altLang="en-US" sz="2400" b="0" i="1" smtClean="0">
                        <a:latin typeface="Cambria Math"/>
                        <a:cs typeface="Times New Roman" pitchFamily="18" charset="0"/>
                        <a:sym typeface="微软雅黑" pitchFamily="34" charset="-122"/>
                      </a:rPr>
                      <m:t>是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归一化后的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SIFT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描述子。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  <a:sym typeface="微软雅黑" pitchFamily="34" charset="-122"/>
                  </a:rPr>
                  <a:t>     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  <a:sym typeface="微软雅黑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400" dirty="0" smtClean="0">
                    <a:latin typeface="楷体_GB2312" pitchFamily="1" charset="-122"/>
                    <a:ea typeface="楷体_GB2312" pitchFamily="1" charset="-122"/>
                  </a:rPr>
                  <a:t>    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0" y="1114796"/>
                <a:ext cx="11474645" cy="4598182"/>
              </a:xfrm>
              <a:prstGeom prst="rect">
                <a:avLst/>
              </a:prstGeom>
              <a:blipFill rotWithShape="1">
                <a:blip r:embed="rId4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72880" y="2199132"/>
                <a:ext cx="2072747" cy="119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128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880" y="2199132"/>
                <a:ext cx="2072747" cy="11923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3" name="组合 12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6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7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18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4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描述子构造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5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0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20D98BAC-2D48-4515-8715-36B4986FB62B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35</a:t>
            </a:fld>
            <a:endParaRPr lang="zh-CN" altLang="en-US" sz="1800" smtClean="0"/>
          </a:p>
        </p:txBody>
      </p:sp>
      <p:pic>
        <p:nvPicPr>
          <p:cNvPr id="3789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3"/>
          <p:cNvSpPr>
            <a:spLocks noChangeArrowheads="1"/>
          </p:cNvSpPr>
          <p:nvPr/>
        </p:nvSpPr>
        <p:spPr bwMode="auto">
          <a:xfrm>
            <a:off x="900113" y="1468438"/>
            <a:ext cx="7988300" cy="145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直方图统计：提高了对图像局部形变的适应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能力；</a:t>
            </a:r>
            <a:endParaRPr lang="en-US" altLang="zh-CN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子区域划分：弥补了丢失的位置信息，增强辨别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力。</a:t>
            </a:r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896" name="TextBox 12"/>
          <p:cNvSpPr>
            <a:spLocks noChangeArrowheads="1"/>
          </p:cNvSpPr>
          <p:nvPr/>
        </p:nvSpPr>
        <p:spPr bwMode="auto">
          <a:xfrm>
            <a:off x="1659065" y="3019560"/>
            <a:ext cx="89754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16×16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的邻域和</a:t>
            </a: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4×4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的子区域都进行了类似于高斯函数的加权处理，强化中心区域，淡化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边缘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区域的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影响。</a:t>
            </a:r>
            <a:endParaRPr lang="zh-CN" altLang="en-US" sz="20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3" y="0"/>
            <a:ext cx="12192000" cy="1050894"/>
            <a:chOff x="3903" y="0"/>
            <a:chExt cx="12192000" cy="1050894"/>
          </a:xfrm>
        </p:grpSpPr>
        <p:grpSp>
          <p:nvGrpSpPr>
            <p:cNvPr id="17" name="组合 16"/>
            <p:cNvGrpSpPr/>
            <p:nvPr/>
          </p:nvGrpSpPr>
          <p:grpSpPr>
            <a:xfrm>
              <a:off x="3903" y="0"/>
              <a:ext cx="12192000" cy="1050894"/>
              <a:chOff x="0" y="-65776"/>
              <a:chExt cx="12192000" cy="1050894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0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2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</a:t>
                </a:r>
                <a:r>
                  <a:rPr lang="zh-CN" altLang="en-US" sz="2800" b="1" dirty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描述</a:t>
                </a:r>
              </a:p>
            </p:txBody>
          </p:sp>
          <p:sp>
            <p:nvSpPr>
              <p:cNvPr id="21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2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SIFT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宋体" pitchFamily="2" charset="-122"/>
                  </a:rPr>
                  <a:t>描述子特点</a:t>
                </a:r>
                <a:endPara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8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CEBFD22-2BF8-4133-A566-3184A760D38C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36</a:t>
            </a:fld>
            <a:endParaRPr lang="zh-CN" altLang="en-US" sz="1800" smtClean="0"/>
          </a:p>
        </p:txBody>
      </p:sp>
      <p:pic>
        <p:nvPicPr>
          <p:cNvPr id="3891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922" name="Text Box 7"/>
              <p:cNvSpPr txBox="1">
                <a:spLocks noChangeArrowheads="1"/>
              </p:cNvSpPr>
              <p:nvPr/>
            </p:nvSpPr>
            <p:spPr bwMode="auto">
              <a:xfrm>
                <a:off x="617090" y="1368309"/>
                <a:ext cx="11361550" cy="2586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fontAlgn="ctr" hangingPunct="1">
                  <a:lnSpc>
                    <a:spcPct val="140000"/>
                  </a:lnSpc>
                  <a:buClr>
                    <a:srgbClr val="1055A8"/>
                  </a:buClr>
                </a:pPr>
                <a:r>
                  <a:rPr lang="en-US" altLang="zh-CN" sz="2000" dirty="0" smtClean="0">
                    <a:latin typeface="Times New Roman" pitchFamily="18" charset="0"/>
                    <a:ea typeface="楷体_GB2312" pitchFamily="1" charset="-122"/>
                    <a:cs typeface="Times New Roman" pitchFamily="18" charset="0"/>
                  </a:rPr>
                  <a:t>NNDR(Nearest Neighbor Distance Ratio)</a:t>
                </a:r>
                <a:r>
                  <a:rPr lang="zh-CN" altLang="en-US" sz="2000" dirty="0" smtClean="0">
                    <a:latin typeface="Times New Roman" pitchFamily="18" charset="0"/>
                    <a:ea typeface="楷体_GB2312" pitchFamily="1" charset="-122"/>
                    <a:cs typeface="Times New Roman" pitchFamily="18" charset="0"/>
                  </a:rPr>
                  <a:t>：</a:t>
                </a:r>
                <a:endParaRPr lang="en-US" altLang="zh-CN" sz="2000" dirty="0" smtClean="0">
                  <a:latin typeface="NeoSans" pitchFamily="2" charset="0"/>
                  <a:ea typeface="楷体_GB2312" pitchFamily="1" charset="-122"/>
                </a:endParaRPr>
              </a:p>
              <a:p>
                <a:pPr eaLnBrk="1" fontAlgn="ctr" hangingPunct="1">
                  <a:lnSpc>
                    <a:spcPct val="140000"/>
                  </a:lnSpc>
                  <a:buClr>
                    <a:srgbClr val="1055A8"/>
                  </a:buClr>
                  <a:buFontTx/>
                  <a:buChar char="•"/>
                </a:pPr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模板</a:t>
                </a:r>
                <a:r>
                  <a:rPr lang="zh-CN" altLang="en-US" sz="2000" dirty="0">
                    <a:latin typeface="NeoSans" pitchFamily="2" charset="0"/>
                    <a:ea typeface="楷体_GB2312" pitchFamily="1" charset="-122"/>
                  </a:rPr>
                  <a:t>图中关键点描述子</a:t>
                </a:r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  <a:ea typeface="楷体_GB2312" pitchFamily="1" charset="-122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128</m:t>
                            </m:r>
                          </m:sub>
                        </m:sSub>
                      </m:e>
                    </m:d>
                    <m:r>
                      <a:rPr lang="zh-CN" altLang="en-US" sz="2000" b="0" i="1" smtClean="0">
                        <a:latin typeface="Cambria Math"/>
                        <a:ea typeface="楷体_GB2312" pitchFamily="1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NeoSans" pitchFamily="2" charset="0"/>
                    <a:ea typeface="楷体_GB2312" pitchFamily="1" charset="-122"/>
                  </a:rPr>
                  <a:t>实际</a:t>
                </a:r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图</a:t>
                </a:r>
                <a:r>
                  <a:rPr lang="zh-CN" altLang="en-US" sz="2000" dirty="0">
                    <a:latin typeface="NeoSans" pitchFamily="2" charset="0"/>
                    <a:ea typeface="楷体_GB2312" pitchFamily="1" charset="-122"/>
                  </a:rPr>
                  <a:t>中关键点描述子：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  <a:ea typeface="楷体_GB2312" pitchFamily="1" charset="-122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128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 smtClean="0">
                  <a:latin typeface="NeoSans" pitchFamily="2" charset="0"/>
                  <a:ea typeface="楷体_GB2312" pitchFamily="1" charset="-122"/>
                </a:endParaRPr>
              </a:p>
              <a:p>
                <a:pPr eaLnBrk="1" fontAlgn="ctr" hangingPunct="1">
                  <a:lnSpc>
                    <a:spcPct val="140000"/>
                  </a:lnSpc>
                  <a:buClr>
                    <a:srgbClr val="1055A8"/>
                  </a:buClr>
                  <a:buFontTx/>
                  <a:buChar char="•"/>
                </a:pPr>
                <a:r>
                  <a:rPr lang="zh-CN" altLang="en-US" sz="2000" dirty="0">
                    <a:latin typeface="NeoSans" pitchFamily="2" charset="0"/>
                    <a:ea typeface="楷体_GB2312" pitchFamily="1" charset="-122"/>
                  </a:rPr>
                  <a:t>任意两描述子相似性度量</a:t>
                </a:r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楷体_GB2312" pitchFamily="1" charset="-122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楷体_GB2312" pitchFamily="1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/>
                                    <a:ea typeface="楷体_GB2312" pitchFamily="1" charset="-122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楷体_GB2312" pitchFamily="1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0" i="1" smtClean="0">
                                        <a:latin typeface="Cambria Math"/>
                                        <a:ea typeface="楷体_GB2312" pitchFamily="1" charset="-122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楷体_GB2312" pitchFamily="1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楷体_GB2312" pitchFamily="1" charset="-122"/>
                                      </a:rPr>
                                      <m:t>128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  <a:ea typeface="楷体_GB2312" pitchFamily="1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  <a:ea typeface="楷体_GB2312" pitchFamily="1" charset="-12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  <a:ea typeface="楷体_GB2312" pitchFamily="1" charset="-122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000" dirty="0" smtClean="0">
                  <a:latin typeface="NeoSans" pitchFamily="2" charset="0"/>
                  <a:ea typeface="楷体_GB2312" pitchFamily="1" charset="-122"/>
                </a:endParaRPr>
              </a:p>
              <a:p>
                <a:pPr eaLnBrk="1" fontAlgn="ctr" hangingPunct="1">
                  <a:lnSpc>
                    <a:spcPct val="140000"/>
                  </a:lnSpc>
                  <a:buClr>
                    <a:srgbClr val="1055A8"/>
                  </a:buClr>
                  <a:buFontTx/>
                  <a:buChar char="•"/>
                </a:pPr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选取实际图中距离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/>
                        <a:ea typeface="楷体_GB2312" pitchFamily="1" charset="-122"/>
                      </a:rPr>
                      <m:t>最近的点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/>
                        <a:ea typeface="楷体_GB2312" pitchFamily="1" charset="-122"/>
                      </a:rPr>
                      <m:t>中距离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/>
                        <a:ea typeface="楷体_GB2312" pitchFamily="1" charset="-122"/>
                      </a:rPr>
                      <m:t>次最近的点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楷体_GB2312" pitchFamily="1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，若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  <a:ea typeface="楷体_GB2312" pitchFamily="1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楷体_GB2312" pitchFamily="1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latin typeface="Cambria Math"/>
                        <a:ea typeface="楷体_GB2312" pitchFamily="1" charset="-122"/>
                      </a:rPr>
                      <m:t>&lt;</m:t>
                    </m:r>
                    <m:r>
                      <a:rPr lang="en-US" altLang="zh-CN" sz="2000" b="0" i="1" smtClean="0">
                        <a:latin typeface="Cambria Math"/>
                        <a:ea typeface="楷体_GB2312" pitchFamily="1" charset="-122"/>
                      </a:rPr>
                      <m:t>𝑟𝑎𝑡𝑖𝑜</m:t>
                    </m:r>
                    <m:r>
                      <a:rPr lang="zh-CN" altLang="en-US" sz="2000" b="0" i="1" smtClean="0">
                        <a:latin typeface="Cambria Math"/>
                        <a:ea typeface="楷体_GB2312" pitchFamily="1" charset="-122"/>
                      </a:rPr>
                      <m:t>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楷体_GB2312" pitchFamily="1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楷体_GB2312" pitchFamily="1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NeoSans" pitchFamily="2" charset="0"/>
                    <a:ea typeface="楷体_GB2312" pitchFamily="1" charset="-122"/>
                  </a:rPr>
                  <a:t>匹配</a:t>
                </a:r>
                <a:endParaRPr lang="zh-CN" altLang="en-US" sz="2000" dirty="0">
                  <a:latin typeface="NeoSans" pitchFamily="2" charset="0"/>
                  <a:ea typeface="楷体_GB2312" pitchFamily="1" charset="-122"/>
                </a:endParaRPr>
              </a:p>
            </p:txBody>
          </p:sp>
        </mc:Choice>
        <mc:Fallback xmlns="">
          <p:sp>
            <p:nvSpPr>
              <p:cNvPr id="3892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090" y="1368309"/>
                <a:ext cx="11361550" cy="2586542"/>
              </a:xfrm>
              <a:prstGeom prst="rect">
                <a:avLst/>
              </a:prstGeom>
              <a:blipFill rotWithShape="1">
                <a:blip r:embed="rId4"/>
                <a:stretch>
                  <a:fillRect l="-6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3903" y="0"/>
            <a:ext cx="12192000" cy="1007805"/>
            <a:chOff x="0" y="-65776"/>
            <a:chExt cx="12192000" cy="1007805"/>
          </a:xfrm>
        </p:grpSpPr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20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2.2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特征匹配</a:t>
              </a:r>
              <a:endParaRPr lang="zh-CN" altLang="en-US" sz="2800" b="1" dirty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endParaRPr>
            </a:p>
          </p:txBody>
        </p:sp>
        <p:sp>
          <p:nvSpPr>
            <p:cNvPr id="21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22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48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匹配准则</a:t>
              </a:r>
              <a:endParaRPr lang="en-US" altLang="zh-CN" sz="2800" dirty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11855" y="426444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Lowe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建议</a:t>
            </a: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ratio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的取值原则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如下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endParaRPr lang="en-US" altLang="zh-CN" sz="200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ratio=0. 4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　对于准确度要求高的匹配；</a:t>
            </a:r>
            <a:b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ratio=0. 6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　对于匹配点数目要求比较多的匹配； </a:t>
            </a:r>
            <a:b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ratio=0. 5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　一般情况下。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DB43484-168C-4DE9-9F22-B9215D2ADD72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37</a:t>
            </a:fld>
            <a:endParaRPr lang="zh-CN" altLang="en-US" sz="1800" smtClean="0"/>
          </a:p>
        </p:txBody>
      </p:sp>
      <p:pic>
        <p:nvPicPr>
          <p:cNvPr id="3994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矩形 2"/>
          <p:cNvSpPr>
            <a:spLocks noChangeArrowheads="1"/>
          </p:cNvSpPr>
          <p:nvPr/>
        </p:nvSpPr>
        <p:spPr bwMode="auto">
          <a:xfrm>
            <a:off x="1008380" y="1806766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BBF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算法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(Best Bin First ) 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2400" dirty="0" err="1">
                <a:latin typeface="Times New Roman" pitchFamily="18" charset="0"/>
                <a:ea typeface="+mn-ea"/>
                <a:cs typeface="Times New Roman" pitchFamily="18" charset="0"/>
              </a:rPr>
              <a:t>Beis&amp;Lowe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, 1997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39944" name="Rectangle 6"/>
          <p:cNvSpPr>
            <a:spLocks noChangeArrowheads="1"/>
          </p:cNvSpPr>
          <p:nvPr/>
        </p:nvSpPr>
        <p:spPr bwMode="auto">
          <a:xfrm>
            <a:off x="1739900" y="254158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903" y="0"/>
            <a:ext cx="12192000" cy="1007805"/>
            <a:chOff x="0" y="-65776"/>
            <a:chExt cx="12192000" cy="1007805"/>
          </a:xfrm>
        </p:grpSpPr>
        <p:sp>
          <p:nvSpPr>
            <p:cNvPr id="14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5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2.2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特征匹配</a:t>
              </a:r>
              <a:endParaRPr lang="zh-CN" altLang="en-US" sz="2800" b="1" dirty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endParaRPr>
            </a:p>
          </p:txBody>
        </p:sp>
        <p:sp>
          <p:nvSpPr>
            <p:cNvPr id="16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7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48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搜索策略</a:t>
              </a:r>
              <a:endParaRPr lang="en-US" altLang="zh-CN" sz="2800" dirty="0"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74763" y="3022026"/>
            <a:ext cx="3536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k-d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树是一个平衡二叉树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9596F6-35BB-4786-B9B9-B16049A60F28}" type="datetime1">
              <a:rPr lang="zh-CN" altLang="en-US" smtClean="0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" y="0"/>
            <a:ext cx="10981944" cy="66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2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9596F6-35BB-4786-B9B9-B16049A60F28}" type="datetime1">
              <a:rPr lang="zh-CN" altLang="en-US" smtClean="0"/>
              <a:pPr>
                <a:defRPr/>
              </a:pPr>
              <a:t>2019/12/11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90282"/>
            <a:ext cx="10991088" cy="663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4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92CC09C-A72F-4C66-84A0-5C6AC253FD57}" type="slidenum">
              <a:rPr lang="zh-CN" altLang="en-US" smtClean="0">
                <a:solidFill>
                  <a:srgbClr val="898989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pPr eaLnBrk="1" hangingPunct="1"/>
              <a:t>4</a:t>
            </a:fld>
            <a:endParaRPr lang="zh-CN" altLang="en-US" sz="1800" smtClean="0">
              <a:latin typeface="Times New Roman" pitchFamily="18" charset="0"/>
              <a:ea typeface="Adobe 仿宋 Std R" pitchFamily="18" charset="-122"/>
              <a:cs typeface="Times New Roman" pitchFamily="18" charset="0"/>
            </a:endParaRPr>
          </a:p>
        </p:txBody>
      </p:sp>
      <p:pic>
        <p:nvPicPr>
          <p:cNvPr id="5124" name="图片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Group 7"/>
          <p:cNvGrpSpPr>
            <a:grpSpLocks/>
          </p:cNvGrpSpPr>
          <p:nvPr/>
        </p:nvGrpSpPr>
        <p:grpSpPr bwMode="auto">
          <a:xfrm>
            <a:off x="1222375" y="1209104"/>
            <a:ext cx="273050" cy="225425"/>
            <a:chOff x="0" y="0"/>
            <a:chExt cx="548230" cy="547940"/>
          </a:xfrm>
        </p:grpSpPr>
        <p:sp>
          <p:nvSpPr>
            <p:cNvPr id="5144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145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5126" name="矩形 1"/>
          <p:cNvSpPr>
            <a:spLocks noChangeArrowheads="1"/>
          </p:cNvSpPr>
          <p:nvPr/>
        </p:nvSpPr>
        <p:spPr bwMode="auto">
          <a:xfrm>
            <a:off x="1647825" y="1026541"/>
            <a:ext cx="87280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不变性：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–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对图像的旋转和尺度变化具有不变性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–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对</a:t>
            </a:r>
            <a:r>
              <a:rPr lang="en-US" sz="2400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三维视角变化和光照变化具有很强的适应性</a:t>
            </a:r>
            <a:endParaRPr lang="en-US" sz="24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– </a:t>
            </a:r>
            <a:r>
              <a:rPr lang="en-US" sz="2400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在遮挡和场景杂乱时仍保持不变性</a:t>
            </a:r>
            <a:endParaRPr lang="en-US" sz="24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  <a:sym typeface="Calibri" pitchFamily="34" charset="0"/>
            </a:endParaRPr>
          </a:p>
        </p:txBody>
      </p:sp>
      <p:grpSp>
        <p:nvGrpSpPr>
          <p:cNvPr id="5127" name="Group 11"/>
          <p:cNvGrpSpPr>
            <a:grpSpLocks/>
          </p:cNvGrpSpPr>
          <p:nvPr/>
        </p:nvGrpSpPr>
        <p:grpSpPr bwMode="auto">
          <a:xfrm>
            <a:off x="1241425" y="3400616"/>
            <a:ext cx="273050" cy="225425"/>
            <a:chOff x="0" y="0"/>
            <a:chExt cx="548230" cy="547940"/>
          </a:xfrm>
        </p:grpSpPr>
        <p:sp>
          <p:nvSpPr>
            <p:cNvPr id="5142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143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5128" name="矩形 11"/>
          <p:cNvSpPr>
            <a:spLocks noChangeArrowheads="1"/>
          </p:cNvSpPr>
          <p:nvPr/>
        </p:nvSpPr>
        <p:spPr bwMode="auto">
          <a:xfrm>
            <a:off x="1722438" y="3345879"/>
            <a:ext cx="972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辨别力强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：特征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之间相互区分的能力强，有利于匹配；</a:t>
            </a:r>
          </a:p>
        </p:txBody>
      </p:sp>
      <p:grpSp>
        <p:nvGrpSpPr>
          <p:cNvPr id="5129" name="Group 15"/>
          <p:cNvGrpSpPr>
            <a:grpSpLocks/>
          </p:cNvGrpSpPr>
          <p:nvPr/>
        </p:nvGrpSpPr>
        <p:grpSpPr bwMode="auto">
          <a:xfrm>
            <a:off x="1257300" y="4215003"/>
            <a:ext cx="273050" cy="225425"/>
            <a:chOff x="0" y="0"/>
            <a:chExt cx="548230" cy="547940"/>
          </a:xfrm>
        </p:grpSpPr>
        <p:sp>
          <p:nvSpPr>
            <p:cNvPr id="5140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141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grpSp>
        <p:nvGrpSpPr>
          <p:cNvPr id="5130" name="Group 18"/>
          <p:cNvGrpSpPr>
            <a:grpSpLocks/>
          </p:cNvGrpSpPr>
          <p:nvPr/>
        </p:nvGrpSpPr>
        <p:grpSpPr bwMode="auto">
          <a:xfrm>
            <a:off x="1266825" y="5175441"/>
            <a:ext cx="274638" cy="225425"/>
            <a:chOff x="0" y="0"/>
            <a:chExt cx="548230" cy="547940"/>
          </a:xfrm>
        </p:grpSpPr>
        <p:sp>
          <p:nvSpPr>
            <p:cNvPr id="5138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139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5131" name="矩形 12"/>
          <p:cNvSpPr>
            <a:spLocks noChangeArrowheads="1"/>
          </p:cNvSpPr>
          <p:nvPr/>
        </p:nvSpPr>
        <p:spPr bwMode="auto">
          <a:xfrm>
            <a:off x="1722438" y="4188016"/>
            <a:ext cx="91497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多量性，即使少数的几个物体也可以产生大量的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SIFT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特征向量；</a:t>
            </a:r>
            <a:endParaRPr lang="zh-CN" altLang="en-US" sz="24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132" name="矩形 16"/>
          <p:cNvSpPr>
            <a:spLocks noChangeArrowheads="1"/>
          </p:cNvSpPr>
          <p:nvPr/>
        </p:nvSpPr>
        <p:spPr bwMode="auto">
          <a:xfrm>
            <a:off x="1795463" y="5049139"/>
            <a:ext cx="10137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高速性，经优化的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SIFT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匹配算法甚至可以达到实时的要求；</a:t>
            </a:r>
            <a:endParaRPr lang="zh-CN" altLang="en-US" sz="24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133" name="矩形 19"/>
          <p:cNvSpPr>
            <a:spLocks noChangeArrowheads="1"/>
          </p:cNvSpPr>
          <p:nvPr/>
        </p:nvSpPr>
        <p:spPr bwMode="auto">
          <a:xfrm>
            <a:off x="1825625" y="6002528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可扩展性，可以很方便的与其他形式的特征向量进行联合。</a:t>
            </a:r>
          </a:p>
        </p:txBody>
      </p:sp>
      <p:grpSp>
        <p:nvGrpSpPr>
          <p:cNvPr id="5134" name="Group 24"/>
          <p:cNvGrpSpPr>
            <a:grpSpLocks/>
          </p:cNvGrpSpPr>
          <p:nvPr/>
        </p:nvGrpSpPr>
        <p:grpSpPr bwMode="auto">
          <a:xfrm>
            <a:off x="1279525" y="6135878"/>
            <a:ext cx="273050" cy="225425"/>
            <a:chOff x="0" y="0"/>
            <a:chExt cx="548230" cy="547940"/>
          </a:xfrm>
        </p:grpSpPr>
        <p:sp>
          <p:nvSpPr>
            <p:cNvPr id="513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137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sp>
          <p:nvSpPr>
            <p:cNvPr id="35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6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1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、</a:t>
              </a:r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SIFT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简介</a:t>
              </a:r>
            </a:p>
          </p:txBody>
        </p:sp>
        <p:sp>
          <p:nvSpPr>
            <p:cNvPr id="37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8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rPr>
                <a:t>SIFT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算法特点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DEDA0DCA-31C4-48C6-A89D-E42DBA3E2C1A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40</a:t>
            </a:fld>
            <a:endParaRPr lang="zh-CN" altLang="en-US" sz="1800" smtClean="0"/>
          </a:p>
        </p:txBody>
      </p:sp>
      <p:sp>
        <p:nvSpPr>
          <p:cNvPr id="44035" name="矩形 4"/>
          <p:cNvSpPr>
            <a:spLocks noChangeArrowheads="1"/>
          </p:cNvSpPr>
          <p:nvPr/>
        </p:nvSpPr>
        <p:spPr bwMode="auto">
          <a:xfrm>
            <a:off x="0" y="0"/>
            <a:ext cx="12192000" cy="346075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4036" name="矩形 18"/>
          <p:cNvSpPr>
            <a:spLocks noChangeArrowheads="1"/>
          </p:cNvSpPr>
          <p:nvPr/>
        </p:nvSpPr>
        <p:spPr bwMode="auto">
          <a:xfrm>
            <a:off x="0" y="6546850"/>
            <a:ext cx="12192000" cy="311150"/>
          </a:xfrm>
          <a:prstGeom prst="rect">
            <a:avLst/>
          </a:prstGeom>
          <a:solidFill>
            <a:srgbClr val="0847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CFE8CC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4037" name="文本框 30"/>
          <p:cNvSpPr>
            <a:spLocks noChangeArrowheads="1"/>
          </p:cNvSpPr>
          <p:nvPr/>
        </p:nvSpPr>
        <p:spPr bwMode="auto">
          <a:xfrm>
            <a:off x="3309938" y="2328863"/>
            <a:ext cx="58848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>
                <a:solidFill>
                  <a:srgbClr val="08477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感谢大家的聆听！</a:t>
            </a:r>
            <a:endParaRPr lang="zh-CN" altLang="en-US"/>
          </a:p>
        </p:txBody>
      </p:sp>
      <p:sp>
        <p:nvSpPr>
          <p:cNvPr id="44038" name="直接连接符 32"/>
          <p:cNvSpPr>
            <a:spLocks noChangeShapeType="1"/>
          </p:cNvSpPr>
          <p:nvPr/>
        </p:nvSpPr>
        <p:spPr bwMode="auto">
          <a:xfrm>
            <a:off x="3524250" y="3856038"/>
            <a:ext cx="5457825" cy="11112"/>
          </a:xfrm>
          <a:prstGeom prst="line">
            <a:avLst/>
          </a:prstGeom>
          <a:noFill/>
          <a:ln w="19050">
            <a:solidFill>
              <a:srgbClr val="0847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7" b="24319"/>
          <a:stretch>
            <a:fillRect/>
          </a:stretch>
        </p:blipFill>
        <p:spPr bwMode="auto">
          <a:xfrm>
            <a:off x="493713" y="-9525"/>
            <a:ext cx="24765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608861E-8879-4CBF-889A-74F154C8E342}" type="slidenum">
              <a:rPr lang="zh-CN" altLang="en-US" smtClean="0">
                <a:solidFill>
                  <a:srgbClr val="898989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pPr eaLnBrk="1" hangingPunct="1"/>
              <a:t>5</a:t>
            </a:fld>
            <a:endParaRPr lang="zh-CN" altLang="en-US" sz="1800" smtClean="0">
              <a:latin typeface="Times New Roman" pitchFamily="18" charset="0"/>
              <a:ea typeface="Adobe 仿宋 Std R" pitchFamily="18" charset="-122"/>
              <a:cs typeface="Times New Roman" pitchFamily="18" charset="0"/>
            </a:endParaRPr>
          </a:p>
        </p:txBody>
      </p:sp>
      <p:pic>
        <p:nvPicPr>
          <p:cNvPr id="6148" name="图片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Group 7"/>
          <p:cNvGrpSpPr>
            <a:grpSpLocks/>
          </p:cNvGrpSpPr>
          <p:nvPr/>
        </p:nvGrpSpPr>
        <p:grpSpPr bwMode="auto">
          <a:xfrm>
            <a:off x="1222375" y="2032064"/>
            <a:ext cx="273050" cy="225425"/>
            <a:chOff x="0" y="0"/>
            <a:chExt cx="548230" cy="547940"/>
          </a:xfrm>
        </p:grpSpPr>
        <p:sp>
          <p:nvSpPr>
            <p:cNvPr id="6173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74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150" name="矩形 1"/>
          <p:cNvSpPr>
            <a:spLocks noChangeArrowheads="1"/>
          </p:cNvSpPr>
          <p:nvPr/>
        </p:nvSpPr>
        <p:spPr bwMode="auto">
          <a:xfrm>
            <a:off x="1647825" y="1973326"/>
            <a:ext cx="872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目标的旋转、缩放、平移（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RST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）</a:t>
            </a:r>
            <a:endParaRPr lang="zh-CN" altLang="en-US" sz="2400">
              <a:latin typeface="+mn-ea"/>
              <a:ea typeface="+mn-ea"/>
              <a:cs typeface="Times New Roman" pitchFamily="18" charset="0"/>
            </a:endParaRPr>
          </a:p>
        </p:txBody>
      </p:sp>
      <p:grpSp>
        <p:nvGrpSpPr>
          <p:cNvPr id="6151" name="Group 11"/>
          <p:cNvGrpSpPr>
            <a:grpSpLocks/>
          </p:cNvGrpSpPr>
          <p:nvPr/>
        </p:nvGrpSpPr>
        <p:grpSpPr bwMode="auto">
          <a:xfrm>
            <a:off x="1241425" y="2906776"/>
            <a:ext cx="273050" cy="225425"/>
            <a:chOff x="0" y="0"/>
            <a:chExt cx="548230" cy="547940"/>
          </a:xfrm>
        </p:grpSpPr>
        <p:sp>
          <p:nvSpPr>
            <p:cNvPr id="6171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72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152" name="矩形 11"/>
          <p:cNvSpPr>
            <a:spLocks noChangeArrowheads="1"/>
          </p:cNvSpPr>
          <p:nvPr/>
        </p:nvSpPr>
        <p:spPr bwMode="auto">
          <a:xfrm>
            <a:off x="1722438" y="2833751"/>
            <a:ext cx="972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图像仿射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/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投影变换（视点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viewpoint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）</a:t>
            </a:r>
          </a:p>
        </p:txBody>
      </p:sp>
      <p:grpSp>
        <p:nvGrpSpPr>
          <p:cNvPr id="6153" name="Group 15"/>
          <p:cNvGrpSpPr>
            <a:grpSpLocks/>
          </p:cNvGrpSpPr>
          <p:nvPr/>
        </p:nvGrpSpPr>
        <p:grpSpPr bwMode="auto">
          <a:xfrm>
            <a:off x="1257300" y="3749739"/>
            <a:ext cx="273050" cy="225425"/>
            <a:chOff x="0" y="0"/>
            <a:chExt cx="548230" cy="547940"/>
          </a:xfrm>
        </p:grpSpPr>
        <p:sp>
          <p:nvSpPr>
            <p:cNvPr id="6169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70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grpSp>
        <p:nvGrpSpPr>
          <p:cNvPr id="6154" name="Group 18"/>
          <p:cNvGrpSpPr>
            <a:grpSpLocks/>
          </p:cNvGrpSpPr>
          <p:nvPr/>
        </p:nvGrpSpPr>
        <p:grpSpPr bwMode="auto">
          <a:xfrm>
            <a:off x="1257300" y="4629214"/>
            <a:ext cx="274638" cy="225425"/>
            <a:chOff x="0" y="0"/>
            <a:chExt cx="548230" cy="547940"/>
          </a:xfrm>
        </p:grpSpPr>
        <p:sp>
          <p:nvSpPr>
            <p:cNvPr id="6167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68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1725613" y="3694176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光照影响（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illumination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）</a:t>
            </a:r>
            <a:endParaRPr lang="zh-CN" altLang="en-US" sz="240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156" name="矩形 16"/>
          <p:cNvSpPr>
            <a:spLocks noChangeArrowheads="1"/>
          </p:cNvSpPr>
          <p:nvPr/>
        </p:nvSpPr>
        <p:spPr bwMode="auto">
          <a:xfrm>
            <a:off x="1771650" y="4557776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目标遮挡（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occlusion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）</a:t>
            </a:r>
            <a:endParaRPr lang="zh-CN" altLang="en-US" sz="240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157" name="矩形 19"/>
          <p:cNvSpPr>
            <a:spLocks noChangeArrowheads="1"/>
          </p:cNvSpPr>
          <p:nvPr/>
        </p:nvSpPr>
        <p:spPr bwMode="auto">
          <a:xfrm>
            <a:off x="1692275" y="5245164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 杂物场景（</a:t>
            </a:r>
            <a:r>
              <a:rPr lang="en-US" altLang="zh-CN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clutter</a:t>
            </a:r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）</a:t>
            </a:r>
          </a:p>
        </p:txBody>
      </p:sp>
      <p:grpSp>
        <p:nvGrpSpPr>
          <p:cNvPr id="6158" name="Group 24"/>
          <p:cNvGrpSpPr>
            <a:grpSpLocks/>
          </p:cNvGrpSpPr>
          <p:nvPr/>
        </p:nvGrpSpPr>
        <p:grpSpPr bwMode="auto">
          <a:xfrm>
            <a:off x="1250950" y="5286439"/>
            <a:ext cx="273050" cy="225425"/>
            <a:chOff x="0" y="0"/>
            <a:chExt cx="548230" cy="547940"/>
          </a:xfrm>
        </p:grpSpPr>
        <p:sp>
          <p:nvSpPr>
            <p:cNvPr id="6165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66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6160" name="矩形 2"/>
          <p:cNvSpPr>
            <a:spLocks noChangeArrowheads="1"/>
          </p:cNvSpPr>
          <p:nvPr/>
        </p:nvSpPr>
        <p:spPr bwMode="auto">
          <a:xfrm>
            <a:off x="762794" y="912907"/>
            <a:ext cx="110132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   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目标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的自身状态、场景所处的环境和成像器材的成像特性等因素影响图像配准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目标识别跟踪的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性能。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  <a:sym typeface="宋体" pitchFamily="2" charset="-122"/>
            </a:endParaRPr>
          </a:p>
        </p:txBody>
      </p:sp>
      <p:sp>
        <p:nvSpPr>
          <p:cNvPr id="6161" name="矩形 28"/>
          <p:cNvSpPr>
            <a:spLocks noChangeArrowheads="1"/>
          </p:cNvSpPr>
          <p:nvPr/>
        </p:nvSpPr>
        <p:spPr bwMode="auto">
          <a:xfrm>
            <a:off x="1743075" y="5929376"/>
            <a:ext cx="95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  <a:sym typeface="宋体" pitchFamily="2" charset="-122"/>
              </a:rPr>
              <a:t> 噪声</a:t>
            </a:r>
          </a:p>
        </p:txBody>
      </p:sp>
      <p:grpSp>
        <p:nvGrpSpPr>
          <p:cNvPr id="6162" name="Group 30"/>
          <p:cNvGrpSpPr>
            <a:grpSpLocks/>
          </p:cNvGrpSpPr>
          <p:nvPr/>
        </p:nvGrpSpPr>
        <p:grpSpPr bwMode="auto">
          <a:xfrm>
            <a:off x="1273175" y="5994464"/>
            <a:ext cx="273050" cy="225425"/>
            <a:chOff x="0" y="0"/>
            <a:chExt cx="548230" cy="547940"/>
          </a:xfrm>
        </p:grpSpPr>
        <p:sp>
          <p:nvSpPr>
            <p:cNvPr id="6163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548230" cy="547940"/>
            </a:xfrm>
            <a:custGeom>
              <a:avLst/>
              <a:gdLst>
                <a:gd name="T0" fmla="*/ 2147483647 w 68"/>
                <a:gd name="T1" fmla="*/ 0 h 68"/>
                <a:gd name="T2" fmla="*/ 0 w 68"/>
                <a:gd name="T3" fmla="*/ 2147483647 h 68"/>
                <a:gd name="T4" fmla="*/ 2147483647 w 68"/>
                <a:gd name="T5" fmla="*/ 2147483647 h 68"/>
                <a:gd name="T6" fmla="*/ 2147483647 w 68"/>
                <a:gd name="T7" fmla="*/ 2147483647 h 68"/>
                <a:gd name="T8" fmla="*/ 2147483647 w 68"/>
                <a:gd name="T9" fmla="*/ 0 h 68"/>
                <a:gd name="T10" fmla="*/ 2147483647 w 68"/>
                <a:gd name="T11" fmla="*/ 2147483647 h 68"/>
                <a:gd name="T12" fmla="*/ 2147483647 w 68"/>
                <a:gd name="T13" fmla="*/ 2147483647 h 68"/>
                <a:gd name="T14" fmla="*/ 2147483647 w 68"/>
                <a:gd name="T15" fmla="*/ 2147483647 h 68"/>
                <a:gd name="T16" fmla="*/ 2147483647 w 68"/>
                <a:gd name="T17" fmla="*/ 2147483647 h 68"/>
                <a:gd name="T18" fmla="*/ 2147483647 w 68"/>
                <a:gd name="T19" fmla="*/ 2147483647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"/>
                <a:gd name="T31" fmla="*/ 0 h 68"/>
                <a:gd name="T32" fmla="*/ 68 w 68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6164" name="Freeform 6"/>
            <p:cNvSpPr>
              <a:spLocks noEditPoints="1" noChangeArrowheads="1"/>
            </p:cNvSpPr>
            <p:nvPr/>
          </p:nvSpPr>
          <p:spPr bwMode="auto">
            <a:xfrm>
              <a:off x="161278" y="161278"/>
              <a:ext cx="225674" cy="217552"/>
            </a:xfrm>
            <a:custGeom>
              <a:avLst/>
              <a:gdLst>
                <a:gd name="T0" fmla="*/ 2147483647 w 28"/>
                <a:gd name="T1" fmla="*/ 0 h 27"/>
                <a:gd name="T2" fmla="*/ 0 w 28"/>
                <a:gd name="T3" fmla="*/ 2147483647 h 27"/>
                <a:gd name="T4" fmla="*/ 2147483647 w 28"/>
                <a:gd name="T5" fmla="*/ 2147483647 h 27"/>
                <a:gd name="T6" fmla="*/ 2147483647 w 28"/>
                <a:gd name="T7" fmla="*/ 2147483647 h 27"/>
                <a:gd name="T8" fmla="*/ 2147483647 w 28"/>
                <a:gd name="T9" fmla="*/ 0 h 27"/>
                <a:gd name="T10" fmla="*/ 2147483647 w 28"/>
                <a:gd name="T11" fmla="*/ 2147483647 h 27"/>
                <a:gd name="T12" fmla="*/ 2147483647 w 28"/>
                <a:gd name="T13" fmla="*/ 2147483647 h 27"/>
                <a:gd name="T14" fmla="*/ 2147483647 w 28"/>
                <a:gd name="T15" fmla="*/ 2147483647 h 27"/>
                <a:gd name="T16" fmla="*/ 2147483647 w 28"/>
                <a:gd name="T17" fmla="*/ 2147483647 h 27"/>
                <a:gd name="T18" fmla="*/ 2147483647 w 28"/>
                <a:gd name="T19" fmla="*/ 214748364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27"/>
                <a:gd name="T32" fmla="*/ 28 w 28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sp>
          <p:nvSpPr>
            <p:cNvPr id="35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6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1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、</a:t>
              </a:r>
              <a:r>
                <a:rPr lang="en-US" altLang="zh-CN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SIFT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简介</a:t>
              </a:r>
            </a:p>
          </p:txBody>
        </p:sp>
        <p:sp>
          <p:nvSpPr>
            <p:cNvPr id="37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38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rPr>
                <a:t>SIFT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算法可解决问题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 w="12700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905867D-5EAC-415F-B698-F06536884E76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6</a:t>
            </a:fld>
            <a:endParaRPr lang="zh-CN" altLang="en-US" sz="1800" smtClean="0"/>
          </a:p>
        </p:txBody>
      </p:sp>
      <p:pic>
        <p:nvPicPr>
          <p:cNvPr id="717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矩形 1"/>
          <p:cNvSpPr>
            <a:spLocks noChangeArrowheads="1"/>
          </p:cNvSpPr>
          <p:nvPr/>
        </p:nvSpPr>
        <p:spPr bwMode="auto">
          <a:xfrm>
            <a:off x="250825" y="1224145"/>
            <a:ext cx="472560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  <a:buClr>
                <a:srgbClr val="1055A8"/>
              </a:buClr>
              <a:buFont typeface="Wingdings" pitchFamily="2" charset="2"/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</a:rPr>
              <a:t>SIFT</a:t>
            </a:r>
            <a:r>
              <a:rPr lang="zh-CN" altLang="en-US" sz="2400" dirty="0" smtClean="0">
                <a:latin typeface="+mn-ea"/>
                <a:ea typeface="+mn-ea"/>
              </a:rPr>
              <a:t>特征提取：提取</a:t>
            </a:r>
            <a:r>
              <a:rPr lang="zh-CN" altLang="en-US" sz="2400" dirty="0">
                <a:latin typeface="+mn-ea"/>
                <a:ea typeface="+mn-ea"/>
              </a:rPr>
              <a:t>关键点</a:t>
            </a:r>
            <a:r>
              <a:rPr lang="zh-CN" altLang="en-US" sz="2400" dirty="0" smtClean="0">
                <a:latin typeface="+mn-ea"/>
                <a:ea typeface="+mn-ea"/>
              </a:rPr>
              <a:t>，对</a:t>
            </a:r>
            <a:r>
              <a:rPr lang="zh-CN" altLang="en-US" sz="2400" dirty="0">
                <a:latin typeface="+mn-ea"/>
                <a:ea typeface="+mn-ea"/>
              </a:rPr>
              <a:t>关键点附加详细的信息（局部特征</a:t>
            </a:r>
            <a:r>
              <a:rPr lang="zh-CN" altLang="en-US" sz="2400" dirty="0" smtClean="0">
                <a:latin typeface="+mn-ea"/>
                <a:ea typeface="+mn-ea"/>
              </a:rPr>
              <a:t>），即</a:t>
            </a:r>
            <a:r>
              <a:rPr lang="en-US" altLang="zh-CN" sz="2400" dirty="0" smtClean="0">
                <a:latin typeface="+mn-ea"/>
                <a:ea typeface="+mn-ea"/>
              </a:rPr>
              <a:t>SIFT</a:t>
            </a:r>
            <a:r>
              <a:rPr lang="zh-CN" altLang="en-US" sz="2400" dirty="0" smtClean="0">
                <a:latin typeface="+mn-ea"/>
                <a:ea typeface="+mn-ea"/>
              </a:rPr>
              <a:t>描述子；</a:t>
            </a:r>
            <a:endParaRPr lang="en-US" altLang="zh-CN" sz="2400" dirty="0" smtClean="0">
              <a:latin typeface="+mn-ea"/>
              <a:ea typeface="+mn-ea"/>
            </a:endParaRPr>
          </a:p>
          <a:p>
            <a:pPr fontAlgn="ctr">
              <a:lnSpc>
                <a:spcPct val="150000"/>
              </a:lnSpc>
              <a:buClr>
                <a:srgbClr val="1055A8"/>
              </a:buClr>
              <a:buFont typeface="Wingdings" pitchFamily="2" charset="2"/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</a:rPr>
              <a:t>SIFT</a:t>
            </a:r>
            <a:r>
              <a:rPr lang="zh-CN" altLang="en-US" sz="2400" dirty="0" smtClean="0">
                <a:latin typeface="+mn-ea"/>
                <a:ea typeface="+mn-ea"/>
              </a:rPr>
              <a:t>特征匹配：原</a:t>
            </a:r>
            <a:r>
              <a:rPr lang="zh-CN" altLang="en-US" sz="2400" dirty="0">
                <a:latin typeface="+mn-ea"/>
                <a:ea typeface="+mn-ea"/>
              </a:rPr>
              <a:t>图像和</a:t>
            </a:r>
            <a:r>
              <a:rPr lang="zh-CN" altLang="en-US" sz="2400" dirty="0" smtClean="0">
                <a:latin typeface="+mn-ea"/>
                <a:ea typeface="+mn-ea"/>
              </a:rPr>
              <a:t>目标图像特征点两两</a:t>
            </a:r>
            <a:r>
              <a:rPr lang="zh-CN" altLang="en-US" sz="2400" dirty="0">
                <a:latin typeface="+mn-ea"/>
                <a:ea typeface="+mn-ea"/>
              </a:rPr>
              <a:t>比较</a:t>
            </a:r>
            <a:r>
              <a:rPr lang="zh-CN" altLang="en-US" sz="2400" dirty="0" smtClean="0">
                <a:latin typeface="+mn-ea"/>
                <a:ea typeface="+mn-ea"/>
              </a:rPr>
              <a:t>找出匹配</a:t>
            </a:r>
            <a:r>
              <a:rPr lang="zh-CN" altLang="en-US" sz="2400" dirty="0">
                <a:latin typeface="+mn-ea"/>
                <a:ea typeface="+mn-ea"/>
              </a:rPr>
              <a:t>的若干对特征点</a:t>
            </a:r>
            <a:r>
              <a:rPr lang="zh-CN" altLang="en-US" sz="2400" dirty="0" smtClean="0">
                <a:latin typeface="+mn-ea"/>
                <a:ea typeface="+mn-ea"/>
              </a:rPr>
              <a:t>，建立景物</a:t>
            </a:r>
            <a:r>
              <a:rPr lang="zh-CN" altLang="en-US" sz="2400" dirty="0">
                <a:latin typeface="+mn-ea"/>
                <a:ea typeface="+mn-ea"/>
              </a:rPr>
              <a:t>间的对应</a:t>
            </a:r>
            <a:r>
              <a:rPr lang="zh-CN" altLang="en-US" sz="2400" dirty="0" smtClean="0">
                <a:latin typeface="+mn-ea"/>
                <a:ea typeface="+mn-ea"/>
              </a:rPr>
              <a:t>关系。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sp>
          <p:nvSpPr>
            <p:cNvPr id="15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6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、</a:t>
              </a:r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算法</a:t>
              </a:r>
              <a:endParaRPr lang="zh-CN" altLang="en-US" sz="2800" b="1" dirty="0">
                <a:solidFill>
                  <a:srgbClr val="084772"/>
                </a:solidFill>
                <a:latin typeface="Times New Roman" pitchFamily="18" charset="0"/>
                <a:ea typeface="+mn-ea"/>
                <a:cs typeface="Times New Roman" pitchFamily="18" charset="0"/>
                <a:sym typeface="微软雅黑" pitchFamily="34" charset="-122"/>
              </a:endParaRP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8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Calibri" pitchFamily="34" charset="0"/>
                </a:rPr>
                <a:t>SIFT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算法流程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</p:grpSp>
      <p:grpSp>
        <p:nvGrpSpPr>
          <p:cNvPr id="7169" name="组合 7168"/>
          <p:cNvGrpSpPr/>
          <p:nvPr/>
        </p:nvGrpSpPr>
        <p:grpSpPr>
          <a:xfrm>
            <a:off x="5934456" y="968991"/>
            <a:ext cx="5686374" cy="5394346"/>
            <a:chOff x="5934456" y="968991"/>
            <a:chExt cx="5686374" cy="5394346"/>
          </a:xfrm>
        </p:grpSpPr>
        <p:sp>
          <p:nvSpPr>
            <p:cNvPr id="5" name="矩形 4"/>
            <p:cNvSpPr/>
            <p:nvPr/>
          </p:nvSpPr>
          <p:spPr bwMode="auto">
            <a:xfrm>
              <a:off x="5934456" y="1882371"/>
              <a:ext cx="2132406" cy="1711221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SIFT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特征提取</a:t>
              </a:r>
            </a:p>
          </p:txBody>
        </p:sp>
        <p:sp>
          <p:nvSpPr>
            <p:cNvPr id="3" name="椭圆 2"/>
            <p:cNvSpPr/>
            <p:nvPr/>
          </p:nvSpPr>
          <p:spPr bwMode="auto">
            <a:xfrm>
              <a:off x="6016752" y="985118"/>
              <a:ext cx="1984248" cy="514498"/>
            </a:xfrm>
            <a:prstGeom prst="ellips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原图像</a:t>
              </a: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6212395" y="2011680"/>
              <a:ext cx="1587437" cy="420624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特征点检测</a:t>
              </a: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6221539" y="2789396"/>
              <a:ext cx="1587437" cy="420624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特征点描述</a:t>
              </a: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8066862" y="5105770"/>
              <a:ext cx="2055546" cy="420624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SIFT</a:t>
              </a: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特征点匹配</a:t>
              </a: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9570720" y="968991"/>
              <a:ext cx="1984248" cy="514498"/>
            </a:xfrm>
            <a:prstGeom prst="ellips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目标图像</a:t>
              </a: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6023133" y="4077960"/>
              <a:ext cx="1984248" cy="514498"/>
            </a:xfrm>
            <a:prstGeom prst="ellips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特征点集</a:t>
              </a: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8109534" y="5848839"/>
              <a:ext cx="1984248" cy="514498"/>
            </a:xfrm>
            <a:prstGeom prst="ellips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对应点集</a:t>
              </a:r>
            </a:p>
          </p:txBody>
        </p:sp>
        <p:cxnSp>
          <p:nvCxnSpPr>
            <p:cNvPr id="7" name="直接箭头连接符 6"/>
            <p:cNvCxnSpPr>
              <a:stCxn id="3" idx="4"/>
              <a:endCxn id="4" idx="0"/>
            </p:cNvCxnSpPr>
            <p:nvPr/>
          </p:nvCxnSpPr>
          <p:spPr bwMode="auto">
            <a:xfrm flipH="1">
              <a:off x="7006114" y="1499616"/>
              <a:ext cx="2762" cy="512064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8"/>
            <p:cNvCxnSpPr>
              <a:stCxn id="4" idx="2"/>
              <a:endCxn id="20" idx="0"/>
            </p:cNvCxnSpPr>
            <p:nvPr/>
          </p:nvCxnSpPr>
          <p:spPr bwMode="auto">
            <a:xfrm>
              <a:off x="7006114" y="2432304"/>
              <a:ext cx="9144" cy="35709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箭头连接符 11"/>
            <p:cNvCxnSpPr>
              <a:stCxn id="20" idx="2"/>
              <a:endCxn id="25" idx="0"/>
            </p:cNvCxnSpPr>
            <p:nvPr/>
          </p:nvCxnSpPr>
          <p:spPr bwMode="auto">
            <a:xfrm flipH="1">
              <a:off x="7015257" y="3210020"/>
              <a:ext cx="1" cy="86794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箭头连接符 26"/>
            <p:cNvCxnSpPr>
              <a:stCxn id="25" idx="4"/>
              <a:endCxn id="22" idx="0"/>
            </p:cNvCxnSpPr>
            <p:nvPr/>
          </p:nvCxnSpPr>
          <p:spPr bwMode="auto">
            <a:xfrm>
              <a:off x="7015257" y="4592458"/>
              <a:ext cx="2079378" cy="51331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矩形 35"/>
            <p:cNvSpPr/>
            <p:nvPr/>
          </p:nvSpPr>
          <p:spPr bwMode="auto">
            <a:xfrm>
              <a:off x="9488424" y="1851891"/>
              <a:ext cx="2132406" cy="1711221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SIFT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特征提取</a:t>
              </a: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9766363" y="1981200"/>
              <a:ext cx="1587437" cy="420624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特征点检测</a:t>
              </a: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9775507" y="2758916"/>
              <a:ext cx="1587437" cy="420624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特征点描述</a:t>
              </a: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9577101" y="4047480"/>
              <a:ext cx="1984248" cy="514498"/>
            </a:xfrm>
            <a:prstGeom prst="ellips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特征点集</a:t>
              </a:r>
            </a:p>
          </p:txBody>
        </p:sp>
        <p:cxnSp>
          <p:nvCxnSpPr>
            <p:cNvPr id="40" name="直接箭头连接符 39"/>
            <p:cNvCxnSpPr>
              <a:endCxn id="37" idx="0"/>
            </p:cNvCxnSpPr>
            <p:nvPr/>
          </p:nvCxnSpPr>
          <p:spPr bwMode="auto">
            <a:xfrm flipH="1">
              <a:off x="10560082" y="1469136"/>
              <a:ext cx="2762" cy="512064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>
              <a:stCxn id="37" idx="2"/>
              <a:endCxn id="38" idx="0"/>
            </p:cNvCxnSpPr>
            <p:nvPr/>
          </p:nvCxnSpPr>
          <p:spPr bwMode="auto">
            <a:xfrm>
              <a:off x="10560082" y="2401824"/>
              <a:ext cx="9144" cy="35709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>
              <a:stCxn id="38" idx="2"/>
              <a:endCxn id="39" idx="0"/>
            </p:cNvCxnSpPr>
            <p:nvPr/>
          </p:nvCxnSpPr>
          <p:spPr bwMode="auto">
            <a:xfrm flipH="1">
              <a:off x="10569225" y="3179540"/>
              <a:ext cx="1" cy="86794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>
              <a:stCxn id="39" idx="4"/>
              <a:endCxn id="22" idx="0"/>
            </p:cNvCxnSpPr>
            <p:nvPr/>
          </p:nvCxnSpPr>
          <p:spPr bwMode="auto">
            <a:xfrm flipH="1">
              <a:off x="9094635" y="4561978"/>
              <a:ext cx="1474590" cy="54379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箭头连接符 30"/>
            <p:cNvCxnSpPr>
              <a:stCxn id="22" idx="2"/>
              <a:endCxn id="26" idx="0"/>
            </p:cNvCxnSpPr>
            <p:nvPr/>
          </p:nvCxnSpPr>
          <p:spPr bwMode="auto">
            <a:xfrm>
              <a:off x="9094635" y="5526394"/>
              <a:ext cx="7023" cy="322445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87" name="TextBox 7186"/>
          <p:cNvSpPr txBox="1"/>
          <p:nvPr/>
        </p:nvSpPr>
        <p:spPr>
          <a:xfrm>
            <a:off x="8238926" y="6453188"/>
            <a:ext cx="255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1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+mn-ea"/>
                <a:ea typeface="+mn-ea"/>
              </a:rPr>
              <a:t>SIFT</a:t>
            </a:r>
            <a:r>
              <a:rPr lang="zh-CN" altLang="en-US" sz="1600" dirty="0" smtClean="0">
                <a:latin typeface="+mn-ea"/>
                <a:ea typeface="+mn-ea"/>
              </a:rPr>
              <a:t>算法流程图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5980176" y="1755648"/>
            <a:ext cx="3895343" cy="1719072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7CD64B16-62E1-45B1-80CE-65DBEF44C7A0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7</a:t>
            </a:fld>
            <a:endParaRPr lang="zh-CN" altLang="en-US" sz="1800" smtClean="0"/>
          </a:p>
        </p:txBody>
      </p:sp>
      <p:pic>
        <p:nvPicPr>
          <p:cNvPr id="8196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Box 12"/>
          <p:cNvSpPr>
            <a:spLocks noChangeArrowheads="1"/>
          </p:cNvSpPr>
          <p:nvPr/>
        </p:nvSpPr>
        <p:spPr bwMode="auto">
          <a:xfrm>
            <a:off x="1274763" y="2221992"/>
            <a:ext cx="43875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         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SIFT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算法在</a:t>
            </a:r>
            <a:r>
              <a:rPr lang="en-US" altLang="zh-CN" sz="2400" dirty="0" err="1">
                <a:latin typeface="Times New Roman" pitchFamily="18" charset="0"/>
                <a:ea typeface="+mn-ea"/>
                <a:cs typeface="Times New Roman" pitchFamily="18" charset="0"/>
              </a:rPr>
              <a:t>DoG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尺度空间</a:t>
            </a:r>
            <a:r>
              <a:rPr lang="zh-CN" altLang="en-US" sz="2400" dirty="0" smtClean="0">
                <a:latin typeface="Times New Roman" pitchFamily="18" charset="0"/>
                <a:ea typeface="+mn-ea"/>
                <a:cs typeface="Times New Roman" pitchFamily="18" charset="0"/>
              </a:rPr>
              <a:t>中提取</a:t>
            </a:r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极值点并进行优化从而获取特征点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rPr>
              <a:t>。</a:t>
            </a:r>
            <a:endParaRPr lang="en-US" sz="36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Calibri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sp>
          <p:nvSpPr>
            <p:cNvPr id="15" name="矩形 7"/>
            <p:cNvSpPr>
              <a:spLocks noChangeArrowheads="1"/>
            </p:cNvSpPr>
            <p:nvPr/>
          </p:nvSpPr>
          <p:spPr bwMode="auto">
            <a:xfrm>
              <a:off x="3941724" y="534109"/>
              <a:ext cx="825027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6" name="TextBox 27"/>
            <p:cNvSpPr>
              <a:spLocks noChangeArrowheads="1"/>
            </p:cNvSpPr>
            <p:nvPr/>
          </p:nvSpPr>
          <p:spPr bwMode="auto">
            <a:xfrm>
              <a:off x="0" y="-65776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0" y="534109"/>
              <a:ext cx="613186" cy="378798"/>
            </a:xfrm>
            <a:prstGeom prst="rect">
              <a:avLst/>
            </a:prstGeom>
            <a:solidFill>
              <a:srgbClr val="084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CFE8CC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  <p:sp>
          <p:nvSpPr>
            <p:cNvPr id="18" name="矩形 54"/>
            <p:cNvSpPr>
              <a:spLocks noChangeArrowheads="1"/>
            </p:cNvSpPr>
            <p:nvPr/>
          </p:nvSpPr>
          <p:spPr bwMode="auto">
            <a:xfrm>
              <a:off x="613186" y="461898"/>
              <a:ext cx="87264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SIFT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特征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提取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宋体" pitchFamily="2" charset="-122"/>
                </a:rPr>
                <a:t>流程</a:t>
              </a:r>
              <a:endParaRPr lang="zh-CN" altLang="en-US" sz="28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宋体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 bwMode="auto">
          <a:xfrm>
            <a:off x="6903720" y="985118"/>
            <a:ext cx="1984248" cy="514498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输入图像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6212395" y="2011680"/>
            <a:ext cx="3364706" cy="420624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多尺度空间极值点检测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6221539" y="2789396"/>
            <a:ext cx="3355562" cy="420624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关键点的精确定位</a:t>
            </a:r>
          </a:p>
        </p:txBody>
      </p:sp>
      <p:sp>
        <p:nvSpPr>
          <p:cNvPr id="27" name="椭圆 26"/>
          <p:cNvSpPr/>
          <p:nvPr/>
        </p:nvSpPr>
        <p:spPr bwMode="auto">
          <a:xfrm>
            <a:off x="6912695" y="5162396"/>
            <a:ext cx="1984248" cy="514498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对应点集</a:t>
            </a:r>
          </a:p>
        </p:txBody>
      </p:sp>
      <p:cxnSp>
        <p:nvCxnSpPr>
          <p:cNvPr id="28" name="直接箭头连接符 27"/>
          <p:cNvCxnSpPr>
            <a:stCxn id="21" idx="4"/>
            <a:endCxn id="22" idx="0"/>
          </p:cNvCxnSpPr>
          <p:nvPr/>
        </p:nvCxnSpPr>
        <p:spPr bwMode="auto">
          <a:xfrm flipH="1">
            <a:off x="7894748" y="1499616"/>
            <a:ext cx="1096" cy="5120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/>
          <p:cNvCxnSpPr>
            <a:stCxn id="22" idx="2"/>
            <a:endCxn id="23" idx="0"/>
          </p:cNvCxnSpPr>
          <p:nvPr/>
        </p:nvCxnSpPr>
        <p:spPr bwMode="auto">
          <a:xfrm>
            <a:off x="7894748" y="2432304"/>
            <a:ext cx="4572" cy="35709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矩形 44"/>
          <p:cNvSpPr/>
          <p:nvPr/>
        </p:nvSpPr>
        <p:spPr bwMode="auto">
          <a:xfrm>
            <a:off x="6227038" y="3730752"/>
            <a:ext cx="3355562" cy="420624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关键点的方向计算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6227038" y="4468368"/>
            <a:ext cx="3355562" cy="420624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描述子的构造</a:t>
            </a:r>
          </a:p>
        </p:txBody>
      </p:sp>
      <p:cxnSp>
        <p:nvCxnSpPr>
          <p:cNvPr id="7" name="直接箭头连接符 6"/>
          <p:cNvCxnSpPr>
            <a:stCxn id="23" idx="2"/>
            <a:endCxn id="45" idx="0"/>
          </p:cNvCxnSpPr>
          <p:nvPr/>
        </p:nvCxnSpPr>
        <p:spPr bwMode="auto">
          <a:xfrm>
            <a:off x="7899320" y="3210020"/>
            <a:ext cx="5499" cy="52073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/>
          <p:cNvCxnSpPr>
            <a:stCxn id="45" idx="2"/>
            <a:endCxn id="46" idx="0"/>
          </p:cNvCxnSpPr>
          <p:nvPr/>
        </p:nvCxnSpPr>
        <p:spPr bwMode="auto">
          <a:xfrm>
            <a:off x="7904819" y="4151376"/>
            <a:ext cx="0" cy="31699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>
            <a:stCxn id="46" idx="2"/>
            <a:endCxn id="27" idx="0"/>
          </p:cNvCxnSpPr>
          <p:nvPr/>
        </p:nvCxnSpPr>
        <p:spPr bwMode="auto">
          <a:xfrm>
            <a:off x="7904819" y="4888992"/>
            <a:ext cx="0" cy="2734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6791364" y="5950268"/>
            <a:ext cx="3084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图</a:t>
            </a:r>
            <a:r>
              <a:rPr lang="en-US" altLang="zh-CN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SIFT</a:t>
            </a:r>
            <a:r>
              <a:rPr lang="zh-CN" altLang="en-US" sz="1600" dirty="0" smtClean="0">
                <a:latin typeface="Times New Roman" pitchFamily="18" charset="0"/>
                <a:ea typeface="+mn-ea"/>
                <a:cs typeface="Times New Roman" pitchFamily="18" charset="0"/>
              </a:rPr>
              <a:t>特征提取流程图</a:t>
            </a:r>
            <a:endParaRPr lang="zh-CN" altLang="en-US" sz="16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76B951C2-2347-4472-AC88-F7B9CE90F30D}" type="slidenum">
              <a:rPr lang="zh-CN" altLang="en-US" sz="2400" smtClean="0">
                <a:solidFill>
                  <a:srgbClr val="898989"/>
                </a:solidFill>
                <a:latin typeface="+mn-ea"/>
                <a:ea typeface="+mn-ea"/>
                <a:cs typeface="Times New Roman" pitchFamily="18" charset="0"/>
              </a:rPr>
              <a:pPr eaLnBrk="1" hangingPunct="1"/>
              <a:t>8</a:t>
            </a:fld>
            <a:endParaRPr lang="zh-CN" altLang="en-US" sz="2400" smtClean="0"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9220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ctangle 11"/>
          <p:cNvSpPr>
            <a:spLocks noGrp="1" noChangeArrowheads="1"/>
          </p:cNvSpPr>
          <p:nvPr/>
        </p:nvSpPr>
        <p:spPr bwMode="auto">
          <a:xfrm>
            <a:off x="1079402" y="1542965"/>
            <a:ext cx="914359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lnSpc>
                <a:spcPct val="80000"/>
              </a:lnSpc>
              <a:spcBef>
                <a:spcPts val="1000"/>
              </a:spcBef>
            </a:pPr>
            <a:r>
              <a:rPr lang="zh-CN" sz="2400" dirty="0" smtClean="0"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在</a:t>
            </a:r>
            <a:r>
              <a:rPr lang="zh-CN" sz="2400" dirty="0"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不同尺度空间的图像下检测出的具有</a:t>
            </a:r>
            <a:r>
              <a:rPr lang="zh-CN" sz="2400" dirty="0" smtClean="0">
                <a:latin typeface="+mn-ea"/>
                <a:ea typeface="+mn-ea"/>
                <a:cs typeface="Times New Roman" pitchFamily="18" charset="0"/>
                <a:sym typeface="Calibri" pitchFamily="34" charset="0"/>
              </a:rPr>
              <a:t>方向信息的局部极值点。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489134" y="3356747"/>
            <a:ext cx="10510759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  <a:ea typeface="+mn-ea"/>
                <a:cs typeface="Times New Roman" pitchFamily="18" charset="0"/>
              </a:rPr>
              <a:t>    </a:t>
            </a:r>
            <a:r>
              <a:rPr lang="zh-CN" sz="2400" dirty="0">
                <a:latin typeface="+mn-ea"/>
                <a:ea typeface="+mn-ea"/>
                <a:cs typeface="Times New Roman" pitchFamily="18" charset="0"/>
              </a:rPr>
              <a:t>这些点是一些十分突出的点不会因光照条件的改变而消失，比如角点</a:t>
            </a:r>
            <a:r>
              <a:rPr lang="zh-CN" sz="2400" dirty="0" smtClean="0">
                <a:latin typeface="+mn-ea"/>
                <a:ea typeface="+mn-ea"/>
                <a:cs typeface="Times New Roman" pitchFamily="18" charset="0"/>
              </a:rPr>
              <a:t>、边缘</a:t>
            </a:r>
            <a:r>
              <a:rPr lang="zh-CN" sz="2400" dirty="0">
                <a:latin typeface="+mn-ea"/>
                <a:ea typeface="+mn-ea"/>
                <a:cs typeface="Times New Roman" pitchFamily="18" charset="0"/>
              </a:rPr>
              <a:t>点、暗区域的亮点以及亮区域的</a:t>
            </a:r>
            <a:r>
              <a:rPr lang="zh-CN" sz="2400" dirty="0" smtClean="0">
                <a:latin typeface="+mn-ea"/>
                <a:ea typeface="+mn-ea"/>
                <a:cs typeface="Times New Roman" pitchFamily="18" charset="0"/>
              </a:rPr>
              <a:t>暗点</a:t>
            </a:r>
            <a:r>
              <a:rPr lang="zh-CN" altLang="en-US" sz="2400" dirty="0" smtClean="0">
                <a:latin typeface="+mn-ea"/>
                <a:ea typeface="+mn-ea"/>
                <a:cs typeface="Times New Roman" pitchFamily="18" charset="0"/>
              </a:rPr>
              <a:t>。</a:t>
            </a:r>
            <a:endParaRPr lang="zh-CN" sz="24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5910" y="2430518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每个关键点有三个信息：位置，所处尺度</a:t>
            </a:r>
            <a:r>
              <a:rPr lang="zh-CN" altLang="en-US" sz="2400">
                <a:latin typeface="+mn-ea"/>
                <a:ea typeface="+mn-ea"/>
              </a:rPr>
              <a:t>、</a:t>
            </a:r>
            <a:r>
              <a:rPr lang="zh-CN" altLang="en-US" sz="2400" smtClean="0">
                <a:latin typeface="+mn-ea"/>
                <a:ea typeface="+mn-ea"/>
              </a:rPr>
              <a:t>方向</a:t>
            </a:r>
            <a:r>
              <a:rPr lang="zh-CN" altLang="en-US" sz="2400">
                <a:latin typeface="+mn-ea"/>
                <a:ea typeface="+mn-ea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15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6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17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18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关键点概念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12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C393385-D73C-468A-832F-4B9954CFF7A0}" type="slidenum">
              <a:rPr lang="zh-CN" altLang="en-US" smtClean="0">
                <a:solidFill>
                  <a:srgbClr val="898989"/>
                </a:solidFill>
              </a:rPr>
              <a:pPr eaLnBrk="1" hangingPunct="1"/>
              <a:t>9</a:t>
            </a:fld>
            <a:endParaRPr lang="zh-CN" altLang="en-US" sz="1800" smtClean="0"/>
          </a:p>
        </p:txBody>
      </p:sp>
      <p:pic>
        <p:nvPicPr>
          <p:cNvPr id="10244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453188"/>
            <a:ext cx="1023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48" name="Text Box 12"/>
              <p:cNvSpPr txBox="1">
                <a:spLocks noChangeArrowheads="1"/>
              </p:cNvSpPr>
              <p:nvPr/>
            </p:nvSpPr>
            <p:spPr bwMode="auto">
              <a:xfrm>
                <a:off x="1078992" y="1028980"/>
                <a:ext cx="10460735" cy="4449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sz="2400" dirty="0" smtClean="0"/>
                  <a:t>目的：检测在尺度变化时仍然稳定的特征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/>
                  <a:t>      定义图像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的尺度空间：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/>
                            </a:rPr>
                            <m:t>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/>
                            </a:rPr>
                            <m:t>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/>
                  <a:t>     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∗</m:t>
                    </m:r>
                  </m:oMath>
                </a14:m>
                <a:r>
                  <a:rPr lang="zh-CN" altLang="en-US" sz="2400" dirty="0" smtClean="0"/>
                  <a:t>是卷积，高斯函数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/>
                          </a:rPr>
                          <m:t>𝜎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zh-CN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/>
                  <a:t>      高斯</a:t>
                </a:r>
                <a:r>
                  <a:rPr lang="zh-CN" altLang="en-US" sz="2400" dirty="0"/>
                  <a:t>卷积核是实现尺度变换的唯一变换核</a:t>
                </a:r>
                <a:r>
                  <a:rPr lang="zh-CN" altLang="en-US" sz="2400" dirty="0" smtClean="0"/>
                  <a:t>。</a:t>
                </a:r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sz="2400" dirty="0"/>
                  <a:t>连续变化，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r>
                          <a:rPr lang="zh-CN" altLang="en-US" sz="2400" i="1">
                            <a:latin typeface="Cambria Math"/>
                          </a:rPr>
                          <m:t>𝜎</m:t>
                        </m:r>
                      </m:e>
                    </m:d>
                  </m:oMath>
                </a14:m>
                <a:r>
                  <a:rPr lang="zh-CN" altLang="en-US" sz="2400" dirty="0"/>
                  <a:t>构成图像的尺度空间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      尺度参数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  <a:ea typeface="+mn-ea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大小决定图像的平滑</a:t>
                </a:r>
                <a:r>
                  <a:rPr lang="zh-CN" altLang="en-US" sz="2400" dirty="0" smtClean="0">
                    <a:latin typeface="Times New Roman" pitchFamily="18" charset="0"/>
                    <a:ea typeface="+mn-ea"/>
                    <a:cs typeface="Times New Roman" pitchFamily="18" charset="0"/>
                  </a:rPr>
                  <a:t>程度。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24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8992" y="1028980"/>
                <a:ext cx="10460735" cy="4449103"/>
              </a:xfrm>
              <a:prstGeom prst="rect">
                <a:avLst/>
              </a:prstGeom>
              <a:blipFill rotWithShape="1">
                <a:blip r:embed="rId4"/>
                <a:stretch>
                  <a:fillRect l="-874" r="-291" b="-1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2" name="矩形 17"/>
          <p:cNvSpPr>
            <a:spLocks noChangeArrowheads="1"/>
          </p:cNvSpPr>
          <p:nvPr/>
        </p:nvSpPr>
        <p:spPr bwMode="auto">
          <a:xfrm>
            <a:off x="1351904" y="3308232"/>
            <a:ext cx="8309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0" y="-65776"/>
            <a:ext cx="12192000" cy="1050894"/>
            <a:chOff x="0" y="-65776"/>
            <a:chExt cx="12192000" cy="1050894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-65776"/>
              <a:ext cx="12192000" cy="1050894"/>
              <a:chOff x="0" y="-65776"/>
              <a:chExt cx="12192000" cy="1050894"/>
            </a:xfrm>
          </p:grpSpPr>
          <p:sp>
            <p:nvSpPr>
              <p:cNvPr id="26" name="矩形 7"/>
              <p:cNvSpPr>
                <a:spLocks noChangeArrowheads="1"/>
              </p:cNvSpPr>
              <p:nvPr/>
            </p:nvSpPr>
            <p:spPr bwMode="auto">
              <a:xfrm>
                <a:off x="3941724" y="534109"/>
                <a:ext cx="825027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7" name="TextBox 27"/>
              <p:cNvSpPr>
                <a:spLocks noChangeArrowheads="1"/>
              </p:cNvSpPr>
              <p:nvPr/>
            </p:nvSpPr>
            <p:spPr bwMode="auto">
              <a:xfrm>
                <a:off x="0" y="-65776"/>
                <a:ext cx="3855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、</a:t>
                </a:r>
                <a:r>
                  <a:rPr lang="en-US" altLang="zh-CN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 SIFT</a:t>
                </a:r>
                <a:r>
                  <a:rPr lang="zh-CN" altLang="en-US" sz="2800" b="1" dirty="0" smtClean="0">
                    <a:solidFill>
                      <a:srgbClr val="084772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微软雅黑" pitchFamily="34" charset="-122"/>
                  </a:rPr>
                  <a:t>特征检测</a:t>
                </a:r>
                <a:endPara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endParaRPr>
              </a:p>
            </p:txBody>
          </p:sp>
          <p:sp>
            <p:nvSpPr>
              <p:cNvPr id="28" name="矩形 10"/>
              <p:cNvSpPr>
                <a:spLocks noChangeArrowheads="1"/>
              </p:cNvSpPr>
              <p:nvPr/>
            </p:nvSpPr>
            <p:spPr bwMode="auto">
              <a:xfrm>
                <a:off x="0" y="534109"/>
                <a:ext cx="613186" cy="378798"/>
              </a:xfrm>
              <a:prstGeom prst="rect">
                <a:avLst/>
              </a:prstGeom>
              <a:solidFill>
                <a:srgbClr val="0847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CFE8CC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  <p:sp>
            <p:nvSpPr>
              <p:cNvPr id="29" name="矩形 54"/>
              <p:cNvSpPr>
                <a:spLocks noChangeArrowheads="1"/>
              </p:cNvSpPr>
              <p:nvPr/>
            </p:nvSpPr>
            <p:spPr bwMode="auto">
              <a:xfrm>
                <a:off x="613186" y="461898"/>
                <a:ext cx="8726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itchFamily="18" charset="0"/>
                    <a:sym typeface="宋体" pitchFamily="2" charset="-122"/>
                  </a:rPr>
                  <a:t>构建尺度空间</a:t>
                </a:r>
                <a:endParaRPr lang="zh-CN" altLang="en-US" sz="2800" dirty="0">
                  <a:solidFill>
                    <a:srgbClr val="000000"/>
                  </a:solidFill>
                  <a:latin typeface="+mn-ea"/>
                  <a:ea typeface="+mn-ea"/>
                  <a:cs typeface="Times New Roman" pitchFamily="18" charset="0"/>
                  <a:sym typeface="宋体" pitchFamily="2" charset="-122"/>
                </a:endParaRPr>
              </a:p>
            </p:txBody>
          </p:sp>
        </p:grpSp>
        <p:sp>
          <p:nvSpPr>
            <p:cNvPr id="25" name="TextBox 27"/>
            <p:cNvSpPr>
              <a:spLocks noChangeArrowheads="1"/>
            </p:cNvSpPr>
            <p:nvPr/>
          </p:nvSpPr>
          <p:spPr bwMode="auto">
            <a:xfrm>
              <a:off x="8295016" y="10889"/>
              <a:ext cx="3855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2.1 SIFT</a:t>
              </a:r>
              <a:r>
                <a:rPr lang="zh-CN" altLang="en-US" sz="2800" b="1" dirty="0" smtClean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特征</a:t>
              </a:r>
              <a:r>
                <a:rPr lang="zh-CN" altLang="en-US" sz="2800" b="1" dirty="0">
                  <a:solidFill>
                    <a:srgbClr val="084772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微软雅黑" pitchFamily="34" charset="-122"/>
                </a:rPr>
                <a:t>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nu">
  <a:themeElements>
    <a:clrScheme name="">
      <a:dk1>
        <a:srgbClr val="000000"/>
      </a:dk1>
      <a:lt1>
        <a:srgbClr val="CFE8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E4F2E2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scnu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CFE8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E4F2E2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3238</TotalTime>
  <Pages>0</Pages>
  <Words>3311</Words>
  <Characters>0</Characters>
  <Application>Microsoft Office PowerPoint</Application>
  <DocSecurity>0</DocSecurity>
  <PresentationFormat>自定义</PresentationFormat>
  <Lines>0</Lines>
  <Paragraphs>430</Paragraphs>
  <Slides>40</Slides>
  <Notes>37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scnu</vt:lpstr>
      <vt:lpstr>Visio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cs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Monicearhust</dc:creator>
  <cp:lastModifiedBy>Monicearhust</cp:lastModifiedBy>
  <cp:revision>175</cp:revision>
  <dcterms:created xsi:type="dcterms:W3CDTF">2019-11-14T22:31:00Z</dcterms:created>
  <dcterms:modified xsi:type="dcterms:W3CDTF">2019-12-11T04:03:25Z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2052-9.1.0.4167</vt:lpwstr>
  </property>
</Properties>
</file>